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302" r:id="rId3"/>
    <p:sldId id="303"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Lst>
  <p:sldSz cx="9144000" cy="6858000" type="screen4x3"/>
  <p:notesSz cx="6807200" cy="9939338"/>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PP4DA7rmXOHmgKdg8g+syQ==" hashData="/t+/PgF7Kjcu30BTgzY19Z4zfDU="/>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96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3" autoAdjust="0"/>
    <p:restoredTop sz="79616" autoAdjust="0"/>
  </p:normalViewPr>
  <p:slideViewPr>
    <p:cSldViewPr>
      <p:cViewPr>
        <p:scale>
          <a:sx n="108" d="100"/>
          <a:sy n="108" d="100"/>
        </p:scale>
        <p:origin x="400" y="-296"/>
      </p:cViewPr>
      <p:guideLst>
        <p:guide orient="horz" pos="2160"/>
        <p:guide pos="2880"/>
      </p:guideLst>
    </p:cSldViewPr>
  </p:slideViewPr>
  <p:outlineViewPr>
    <p:cViewPr>
      <p:scale>
        <a:sx n="33" d="100"/>
        <a:sy n="33" d="100"/>
      </p:scale>
      <p:origin x="8"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325" d="100"/>
          <a:sy n="325" d="100"/>
        </p:scale>
        <p:origin x="-640" y="411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tags" Target="tags/tag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2C4CF570-A463-49F9-BF08-EA3CF17E4C6B}" type="datetimeFigureOut">
              <a:rPr lang="en-AU" smtClean="0"/>
              <a:t>26/11/13</a:t>
            </a:fld>
            <a:endParaRPr lang="en-AU"/>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A8121421-37BB-4035-9A03-2362095C14BD}" type="slidenum">
              <a:rPr lang="en-AU" smtClean="0"/>
              <a:t>‹#›</a:t>
            </a:fld>
            <a:endParaRPr lang="en-AU"/>
          </a:p>
        </p:txBody>
      </p:sp>
    </p:spTree>
    <p:extLst>
      <p:ext uri="{BB962C8B-B14F-4D97-AF65-F5344CB8AC3E}">
        <p14:creationId xmlns:p14="http://schemas.microsoft.com/office/powerpoint/2010/main" val="1852596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C3D86A00-CF7A-4842-9410-12A5AB518A37}" type="datetimeFigureOut">
              <a:rPr lang="en-AU" smtClean="0"/>
              <a:t>26/11/13</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AC787663-8334-4F48-BAF0-567F37046464}" type="slidenum">
              <a:rPr lang="en-AU" smtClean="0"/>
              <a:t>‹#›</a:t>
            </a:fld>
            <a:endParaRPr lang="en-AU"/>
          </a:p>
        </p:txBody>
      </p:sp>
    </p:spTree>
    <p:extLst>
      <p:ext uri="{BB962C8B-B14F-4D97-AF65-F5344CB8AC3E}">
        <p14:creationId xmlns:p14="http://schemas.microsoft.com/office/powerpoint/2010/main" val="34687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 pre-requisite for this presentation is that teachers participating in the training bring</a:t>
            </a:r>
            <a:r>
              <a:rPr lang="en-AU" baseline="0" dirty="0" smtClean="0"/>
              <a:t> information about at least two of their own students for whom they would like to plan, program and assess using The English Framework.</a:t>
            </a:r>
          </a:p>
          <a:p>
            <a:endParaRPr lang="en-AU" baseline="0" dirty="0" smtClean="0"/>
          </a:p>
          <a:p>
            <a:r>
              <a:rPr lang="en-AU" baseline="0" dirty="0" smtClean="0"/>
              <a:t>All participants will require a copy of the Module 3 Handout which is available for download in the training modules section of the Every Student website at </a:t>
            </a:r>
            <a:r>
              <a:rPr lang="en-AU" baseline="0" dirty="0" err="1" smtClean="0"/>
              <a:t>www.everystudent-sws.nsw.edu.au</a:t>
            </a:r>
            <a:endParaRPr lang="en-AU" baseline="0" dirty="0" smtClean="0"/>
          </a:p>
          <a:p>
            <a:endParaRPr lang="en-AU" baseline="0" dirty="0" smtClean="0"/>
          </a:p>
          <a:p>
            <a:r>
              <a:rPr lang="en-AU" baseline="0" dirty="0" smtClean="0"/>
              <a:t>Always emphasise that the two case studies are not based on real students.</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1</a:t>
            </a:fld>
            <a:endParaRPr lang="en-AU"/>
          </a:p>
        </p:txBody>
      </p:sp>
    </p:spTree>
    <p:extLst>
      <p:ext uri="{BB962C8B-B14F-4D97-AF65-F5344CB8AC3E}">
        <p14:creationId xmlns:p14="http://schemas.microsoft.com/office/powerpoint/2010/main" val="4140504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a:t>
            </a:r>
            <a:r>
              <a:rPr lang="en-AU" baseline="0" dirty="0" smtClean="0"/>
              <a:t> to </a:t>
            </a:r>
            <a:r>
              <a:rPr lang="en-AU" baseline="0" dirty="0" smtClean="0"/>
              <a:t>page 25 of the handout which </a:t>
            </a:r>
            <a:r>
              <a:rPr lang="en-AU" baseline="0" dirty="0" smtClean="0"/>
              <a:t>is a programming proforma for Letters, Sounds and Words </a:t>
            </a:r>
            <a:r>
              <a:rPr lang="en-AU" baseline="0" dirty="0" smtClean="0"/>
              <a:t>1: Producing Text. </a:t>
            </a:r>
            <a:r>
              <a:rPr lang="en-AU" dirty="0" smtClean="0"/>
              <a:t>This is how Nina’s concrete symbolic learning goal could be included in a whole class program. You could highlight the content Nina</a:t>
            </a:r>
            <a:r>
              <a:rPr lang="en-AU" baseline="0" dirty="0" smtClean="0"/>
              <a:t> is working toward and/or delete what isn’t required. You will notice that you could include other students goals at differing on this same proforma if required. </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10</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a:t>
            </a:r>
            <a:r>
              <a:rPr lang="en-US" dirty="0" smtClean="0"/>
              <a:t>page 28 of the handout.</a:t>
            </a:r>
            <a:r>
              <a:rPr lang="en-US" baseline="0" dirty="0" smtClean="0"/>
              <a:t> </a:t>
            </a:r>
            <a:r>
              <a:rPr lang="en-US" baseline="0" dirty="0" smtClean="0"/>
              <a:t>This part of the programming proforma could be used to record the learning experiences and activities from the framework and/or your own ideas for Nina. Once again, other students activities could be documented here too.</a:t>
            </a:r>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11</a:t>
            </a:fld>
            <a:endParaRPr lang="en-AU"/>
          </a:p>
        </p:txBody>
      </p:sp>
    </p:spTree>
    <p:extLst>
      <p:ext uri="{BB962C8B-B14F-4D97-AF65-F5344CB8AC3E}">
        <p14:creationId xmlns:p14="http://schemas.microsoft.com/office/powerpoint/2010/main" val="2920841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smtClean="0"/>
              <a:t>Read</a:t>
            </a:r>
            <a:r>
              <a:rPr lang="en-AU" baseline="0" dirty="0" smtClean="0"/>
              <a:t> through background information. We know that the long term goal for Brian is to</a:t>
            </a:r>
            <a:r>
              <a:rPr lang="en-AU" sz="1200" dirty="0" smtClean="0">
                <a:latin typeface="Lucida Sans Unicode" pitchFamily="34" charset="0"/>
                <a:cs typeface="Lucida Sans Unicode" pitchFamily="34" charset="0"/>
              </a:rPr>
              <a:t> view and engage with books </a:t>
            </a:r>
            <a:r>
              <a:rPr lang="en-AU" sz="1200" dirty="0" smtClean="0">
                <a:latin typeface="Lucida Sans Unicode" pitchFamily="34" charset="0"/>
                <a:cs typeface="Lucida Sans Unicode" pitchFamily="34" charset="0"/>
              </a:rPr>
              <a:t>independently.</a:t>
            </a:r>
            <a:r>
              <a:rPr lang="en-AU" sz="1200" baseline="0" dirty="0" smtClean="0">
                <a:latin typeface="Lucida Sans Unicode" pitchFamily="34" charset="0"/>
                <a:cs typeface="Lucida Sans Unicode" pitchFamily="34" charset="0"/>
              </a:rPr>
              <a:t> </a:t>
            </a:r>
            <a:r>
              <a:rPr lang="en-AU" sz="1200" dirty="0" smtClean="0">
                <a:latin typeface="Lucida Sans Unicode" pitchFamily="34" charset="0"/>
                <a:cs typeface="Lucida Sans Unicode" pitchFamily="34" charset="0"/>
              </a:rPr>
              <a:t>This means we should look at the Reading and Viewing Texts strand</a:t>
            </a:r>
            <a:r>
              <a:rPr lang="en-AU" sz="1200" baseline="0" dirty="0" smtClean="0">
                <a:latin typeface="Lucida Sans Unicode" pitchFamily="34" charset="0"/>
                <a:cs typeface="Lucida Sans Unicode" pitchFamily="34" charset="0"/>
              </a:rPr>
              <a:t>.</a:t>
            </a:r>
            <a:endParaRPr lang="en-AU" dirty="0" smtClean="0"/>
          </a:p>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12</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the English Learning Continuum</a:t>
            </a:r>
            <a:r>
              <a:rPr lang="en-AU" baseline="0" dirty="0" smtClean="0"/>
              <a:t> which is on page 8-9 of the handout.</a:t>
            </a:r>
            <a:endParaRPr lang="en-AU" baseline="0" dirty="0" smtClean="0"/>
          </a:p>
        </p:txBody>
      </p:sp>
      <p:sp>
        <p:nvSpPr>
          <p:cNvPr id="4" name="Slide Number Placeholder 3"/>
          <p:cNvSpPr>
            <a:spLocks noGrp="1"/>
          </p:cNvSpPr>
          <p:nvPr>
            <p:ph type="sldNum" sz="quarter" idx="10"/>
          </p:nvPr>
        </p:nvSpPr>
        <p:spPr/>
        <p:txBody>
          <a:bodyPr/>
          <a:lstStyle/>
          <a:p>
            <a:fld id="{AC787663-8334-4F48-BAF0-567F37046464}" type="slidenum">
              <a:rPr lang="en-AU" smtClean="0"/>
              <a:t>13</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 to </a:t>
            </a:r>
            <a:r>
              <a:rPr lang="en-AU" dirty="0" smtClean="0"/>
              <a:t>page 29/30 of the handout which is </a:t>
            </a:r>
            <a:r>
              <a:rPr lang="en-AU" baseline="0" dirty="0" smtClean="0"/>
              <a:t>the </a:t>
            </a:r>
            <a:r>
              <a:rPr lang="en-AU" dirty="0" smtClean="0"/>
              <a:t>Reading and Viewing Texts 1 – Book Knowledge and Concepts</a:t>
            </a:r>
            <a:r>
              <a:rPr lang="en-AU" baseline="0" dirty="0" smtClean="0"/>
              <a:t> about Print </a:t>
            </a:r>
            <a:r>
              <a:rPr lang="en-AU" dirty="0" smtClean="0"/>
              <a:t>excerpt from the English Learning Framework</a:t>
            </a:r>
            <a:r>
              <a:rPr lang="en-AU" baseline="0" dirty="0" smtClean="0"/>
              <a:t> which is in </a:t>
            </a:r>
            <a:r>
              <a:rPr lang="en-AU" baseline="0" dirty="0" smtClean="0"/>
              <a:t>the handout. </a:t>
            </a:r>
            <a:r>
              <a:rPr lang="en-AU" sz="1200" dirty="0" smtClean="0">
                <a:latin typeface="Lucida Sans Unicode" pitchFamily="34" charset="0"/>
                <a:cs typeface="Lucida Sans Unicode" pitchFamily="34" charset="0"/>
              </a:rPr>
              <a:t>Today we are looking for a</a:t>
            </a:r>
            <a:r>
              <a:rPr lang="en-AU" sz="1200" baseline="0" dirty="0" smtClean="0">
                <a:latin typeface="Lucida Sans Unicode" pitchFamily="34" charset="0"/>
                <a:cs typeface="Lucida Sans Unicode" pitchFamily="34" charset="0"/>
              </a:rPr>
              <a:t> syllabus</a:t>
            </a:r>
            <a:r>
              <a:rPr lang="en-AU" sz="1200" dirty="0" smtClean="0">
                <a:latin typeface="Lucida Sans Unicode" pitchFamily="34" charset="0"/>
                <a:cs typeface="Lucida Sans Unicode" pitchFamily="34" charset="0"/>
              </a:rPr>
              <a:t> outcome and content which relates</a:t>
            </a:r>
            <a:r>
              <a:rPr lang="en-AU" sz="1200" baseline="0" dirty="0" smtClean="0">
                <a:latin typeface="Lucida Sans Unicode" pitchFamily="34" charset="0"/>
                <a:cs typeface="Lucida Sans Unicode" pitchFamily="34" charset="0"/>
              </a:rPr>
              <a:t> to Book knowledge.</a:t>
            </a:r>
            <a:endParaRPr lang="en-AU" sz="1200" dirty="0" smtClean="0">
              <a:latin typeface="Lucida Sans Unicode" pitchFamily="34" charset="0"/>
              <a:cs typeface="Lucida Sans Unicode" pitchFamily="34" charset="0"/>
            </a:endParaRPr>
          </a:p>
          <a:p>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14</a:t>
            </a:fld>
            <a:endParaRPr lang="en-AU"/>
          </a:p>
        </p:txBody>
      </p:sp>
    </p:spTree>
    <p:extLst>
      <p:ext uri="{BB962C8B-B14F-4D97-AF65-F5344CB8AC3E}">
        <p14:creationId xmlns:p14="http://schemas.microsoft.com/office/powerpoint/2010/main" val="168114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 </a:t>
            </a:r>
            <a:r>
              <a:rPr lang="en-AU" dirty="0" smtClean="0"/>
              <a:t>to page 30 of the handout</a:t>
            </a:r>
            <a:r>
              <a:rPr lang="en-AU" baseline="0" dirty="0" smtClean="0"/>
              <a:t> which is the Reading </a:t>
            </a:r>
            <a:r>
              <a:rPr lang="en-AU" baseline="0" dirty="0" smtClean="0"/>
              <a:t>and Viewing Texts 1-Book Knowledge continuum</a:t>
            </a:r>
            <a:r>
              <a:rPr lang="en-AU"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Once we have selected the strand and the syllabus</a:t>
            </a:r>
            <a:r>
              <a:rPr lang="en-AU" baseline="0" dirty="0" smtClean="0"/>
              <a:t> outcome/content, we need to go into the English continuum to find Brian’s current level of functioning in order to determine what he needs to work toward. </a:t>
            </a:r>
            <a:r>
              <a:rPr lang="en-AU" dirty="0" smtClean="0"/>
              <a:t>Looking at the continuum and reading the descriptors you should be able to identify that Brian is currently functioning at the pre-intentional level and therefore will need to work towards a goal at the intentional level.</a:t>
            </a:r>
          </a:p>
          <a:p>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15</a:t>
            </a:fld>
            <a:endParaRPr lang="en-AU"/>
          </a:p>
        </p:txBody>
      </p:sp>
    </p:spTree>
    <p:extLst>
      <p:ext uri="{BB962C8B-B14F-4D97-AF65-F5344CB8AC3E}">
        <p14:creationId xmlns:p14="http://schemas.microsoft.com/office/powerpoint/2010/main" val="947325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Continue referring to </a:t>
            </a:r>
            <a:r>
              <a:rPr lang="en-AU" dirty="0" smtClean="0"/>
              <a:t>page 30 of the handout</a:t>
            </a:r>
            <a:r>
              <a:rPr lang="en-AU" baseline="0" dirty="0" smtClean="0"/>
              <a:t> which is the Reading and Viewing Texts 1-Book Knowledge continuum</a:t>
            </a:r>
            <a:r>
              <a:rPr lang="en-AU" dirty="0" smtClean="0"/>
              <a:t>. </a:t>
            </a:r>
            <a:r>
              <a:rPr lang="en-AU" baseline="0" dirty="0" smtClean="0"/>
              <a:t>Look </a:t>
            </a:r>
            <a:r>
              <a:rPr lang="en-AU" baseline="0" dirty="0" smtClean="0"/>
              <a:t>at the intentional level for Book Knowledge. You can see that the first indicator is the most appropriate for Brian to work toward. From here we need to set a SMART goal for Brian to work toward this indicator. </a:t>
            </a:r>
          </a:p>
          <a:p>
            <a:endParaRPr lang="en-AU" dirty="0" smtClean="0"/>
          </a:p>
          <a:p>
            <a:r>
              <a:rPr lang="en-AU" dirty="0" smtClean="0"/>
              <a:t>S – Specific</a:t>
            </a:r>
          </a:p>
          <a:p>
            <a:r>
              <a:rPr lang="en-AU" dirty="0" smtClean="0"/>
              <a:t>M – Measurable</a:t>
            </a:r>
          </a:p>
          <a:p>
            <a:r>
              <a:rPr lang="en-AU" dirty="0" smtClean="0"/>
              <a:t>A – Achievable</a:t>
            </a:r>
          </a:p>
          <a:p>
            <a:r>
              <a:rPr lang="en-AU" dirty="0" smtClean="0"/>
              <a:t>R – Realistic</a:t>
            </a:r>
          </a:p>
          <a:p>
            <a:r>
              <a:rPr lang="en-AU" dirty="0" smtClean="0"/>
              <a:t>T – Time framed</a:t>
            </a:r>
          </a:p>
          <a:p>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16</a:t>
            </a:fld>
            <a:endParaRPr lang="en-AU"/>
          </a:p>
        </p:txBody>
      </p:sp>
    </p:spTree>
    <p:extLst>
      <p:ext uri="{BB962C8B-B14F-4D97-AF65-F5344CB8AC3E}">
        <p14:creationId xmlns:p14="http://schemas.microsoft.com/office/powerpoint/2010/main" val="4085510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 to </a:t>
            </a:r>
            <a:r>
              <a:rPr lang="en-AU" dirty="0" smtClean="0"/>
              <a:t>page 31 of the handout which is the Intentional section of the R&amp;V1 </a:t>
            </a:r>
            <a:r>
              <a:rPr lang="en-AU" dirty="0" smtClean="0"/>
              <a:t>Book Knowledge and Concepts about Print </a:t>
            </a:r>
            <a:r>
              <a:rPr lang="en-AU" dirty="0" smtClean="0"/>
              <a:t>except.</a:t>
            </a:r>
            <a:endParaRPr lang="en-AU" dirty="0" smtClean="0"/>
          </a:p>
          <a:p>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17</a:t>
            </a:fld>
            <a:endParaRPr lang="en-AU"/>
          </a:p>
        </p:txBody>
      </p:sp>
    </p:spTree>
    <p:extLst>
      <p:ext uri="{BB962C8B-B14F-4D97-AF65-F5344CB8AC3E}">
        <p14:creationId xmlns:p14="http://schemas.microsoft.com/office/powerpoint/2010/main" val="2535705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This is how Brian’s intentional learning goal could be included in a whole class program. </a:t>
            </a:r>
          </a:p>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a:t>
            </a:r>
            <a:r>
              <a:rPr lang="en-AU" baseline="0" dirty="0" smtClean="0"/>
              <a:t> to </a:t>
            </a:r>
            <a:r>
              <a:rPr lang="en-AU" baseline="0" dirty="0" smtClean="0"/>
              <a:t>the </a:t>
            </a:r>
            <a:r>
              <a:rPr lang="en-AU" baseline="0" dirty="0" smtClean="0"/>
              <a:t>programming proforma for Reading and Viewing Texts 1 Book </a:t>
            </a:r>
            <a:r>
              <a:rPr lang="en-AU" baseline="0" dirty="0" smtClean="0"/>
              <a:t>Knowledge which is on page 38 of the handout. </a:t>
            </a:r>
            <a:r>
              <a:rPr lang="en-AU" dirty="0" smtClean="0"/>
              <a:t>This is how Brian’s intentional learning goal could be included in a whole class program. You could highlight the content Brian</a:t>
            </a:r>
            <a:r>
              <a:rPr lang="en-AU" baseline="0" dirty="0" smtClean="0"/>
              <a:t> is working toward and/or delete what isn’t required. You will notice that you could include other students goals at differing on this same proforma if required. </a:t>
            </a:r>
            <a:endParaRPr lang="en-AU" dirty="0" smtClean="0"/>
          </a:p>
          <a:p>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18</a:t>
            </a:fld>
            <a:endParaRPr lang="en-AU"/>
          </a:p>
        </p:txBody>
      </p:sp>
    </p:spTree>
    <p:extLst>
      <p:ext uri="{BB962C8B-B14F-4D97-AF65-F5344CB8AC3E}">
        <p14:creationId xmlns:p14="http://schemas.microsoft.com/office/powerpoint/2010/main" val="3771415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a:t>
            </a:r>
            <a:r>
              <a:rPr lang="en-US" dirty="0" smtClean="0"/>
              <a:t>page 40 of the handout.</a:t>
            </a:r>
            <a:r>
              <a:rPr lang="en-US" baseline="0" dirty="0" smtClean="0"/>
              <a:t> </a:t>
            </a:r>
            <a:r>
              <a:rPr lang="en-US" baseline="0" dirty="0" smtClean="0"/>
              <a:t>This part of the programming proforma could be used to record the learning experiences and activities from the framework and/or your own ideas for Brian. Once again, other students activities could be documented here too.</a:t>
            </a:r>
            <a:endParaRPr lang="en-US" dirty="0"/>
          </a:p>
        </p:txBody>
      </p:sp>
      <p:sp>
        <p:nvSpPr>
          <p:cNvPr id="4" name="Slide Number Placeholder 3"/>
          <p:cNvSpPr>
            <a:spLocks noGrp="1"/>
          </p:cNvSpPr>
          <p:nvPr>
            <p:ph type="sldNum" sz="quarter" idx="10"/>
          </p:nvPr>
        </p:nvSpPr>
        <p:spPr/>
        <p:txBody>
          <a:bodyPr/>
          <a:lstStyle/>
          <a:p>
            <a:fld id="{AC787663-8334-4F48-BAF0-567F37046464}" type="slidenum">
              <a:rPr lang="en-AU" smtClean="0"/>
              <a:t>19</a:t>
            </a:fld>
            <a:endParaRPr lang="en-AU"/>
          </a:p>
        </p:txBody>
      </p:sp>
    </p:spTree>
    <p:extLst>
      <p:ext uri="{BB962C8B-B14F-4D97-AF65-F5344CB8AC3E}">
        <p14:creationId xmlns:p14="http://schemas.microsoft.com/office/powerpoint/2010/main" val="2920841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latin typeface="Calibri"/>
              <a:cs typeface="Calibri"/>
            </a:endParaRPr>
          </a:p>
        </p:txBody>
      </p:sp>
      <p:sp>
        <p:nvSpPr>
          <p:cNvPr id="4" name="Slide Number Placeholder 3"/>
          <p:cNvSpPr>
            <a:spLocks noGrp="1"/>
          </p:cNvSpPr>
          <p:nvPr>
            <p:ph type="sldNum" sz="quarter" idx="10"/>
          </p:nvPr>
        </p:nvSpPr>
        <p:spPr/>
        <p:txBody>
          <a:bodyPr/>
          <a:lstStyle/>
          <a:p>
            <a:fld id="{AC787663-8334-4F48-BAF0-567F37046464}" type="slidenum">
              <a:rPr lang="en-AU" smtClean="0"/>
              <a:t>2</a:t>
            </a:fld>
            <a:endParaRPr lang="en-AU"/>
          </a:p>
        </p:txBody>
      </p:sp>
    </p:spTree>
    <p:extLst>
      <p:ext uri="{BB962C8B-B14F-4D97-AF65-F5344CB8AC3E}">
        <p14:creationId xmlns:p14="http://schemas.microsoft.com/office/powerpoint/2010/main" val="1529768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20</a:t>
            </a:fld>
            <a:endParaRPr lang="en-AU"/>
          </a:p>
        </p:txBody>
      </p:sp>
    </p:spTree>
    <p:extLst>
      <p:ext uri="{BB962C8B-B14F-4D97-AF65-F5344CB8AC3E}">
        <p14:creationId xmlns:p14="http://schemas.microsoft.com/office/powerpoint/2010/main" val="589653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21</a:t>
            </a:fld>
            <a:endParaRPr lang="en-AU"/>
          </a:p>
        </p:txBody>
      </p:sp>
    </p:spTree>
    <p:extLst>
      <p:ext uri="{BB962C8B-B14F-4D97-AF65-F5344CB8AC3E}">
        <p14:creationId xmlns:p14="http://schemas.microsoft.com/office/powerpoint/2010/main" val="3935386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22</a:t>
            </a:fld>
            <a:endParaRPr lang="en-AU"/>
          </a:p>
        </p:txBody>
      </p:sp>
    </p:spTree>
    <p:extLst>
      <p:ext uri="{BB962C8B-B14F-4D97-AF65-F5344CB8AC3E}">
        <p14:creationId xmlns:p14="http://schemas.microsoft.com/office/powerpoint/2010/main" val="3935386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Read</a:t>
            </a:r>
            <a:r>
              <a:rPr lang="en-AU" baseline="0" dirty="0" smtClean="0"/>
              <a:t> through background information. We know that the long term goal for Nina is to </a:t>
            </a:r>
            <a:r>
              <a:rPr lang="en-AU" sz="1200" dirty="0" smtClean="0">
                <a:latin typeface="Lucida Sans Unicode" pitchFamily="34" charset="0"/>
                <a:cs typeface="Lucida Sans Unicode" pitchFamily="34" charset="0"/>
              </a:rPr>
              <a:t>use an interactive touch screen for expressive communication. This means we could look at either the  expressive communication or producing text</a:t>
            </a:r>
            <a:r>
              <a:rPr lang="en-AU" sz="1200" baseline="0" dirty="0" smtClean="0">
                <a:latin typeface="Lucida Sans Unicode" pitchFamily="34" charset="0"/>
                <a:cs typeface="Lucida Sans Unicode" pitchFamily="34" charset="0"/>
              </a:rPr>
              <a:t> strands.</a:t>
            </a:r>
            <a:r>
              <a:rPr lang="en-AU" sz="1200" dirty="0" smtClean="0">
                <a:latin typeface="Lucida Sans Unicode" pitchFamily="34" charset="0"/>
                <a:cs typeface="Lucida Sans Unicode" pitchFamily="34" charset="0"/>
              </a:rPr>
              <a:t> </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3</a:t>
            </a:fld>
            <a:endParaRPr lang="en-AU"/>
          </a:p>
        </p:txBody>
      </p:sp>
    </p:spTree>
    <p:extLst>
      <p:ext uri="{BB962C8B-B14F-4D97-AF65-F5344CB8AC3E}">
        <p14:creationId xmlns:p14="http://schemas.microsoft.com/office/powerpoint/2010/main" val="3742430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Read</a:t>
            </a:r>
            <a:r>
              <a:rPr lang="en-AU" baseline="0" dirty="0" smtClean="0"/>
              <a:t> through cycle</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4</a:t>
            </a:fld>
            <a:endParaRPr lang="en-AU"/>
          </a:p>
        </p:txBody>
      </p:sp>
    </p:spTree>
    <p:extLst>
      <p:ext uri="{BB962C8B-B14F-4D97-AF65-F5344CB8AC3E}">
        <p14:creationId xmlns:p14="http://schemas.microsoft.com/office/powerpoint/2010/main" val="638500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a:t>
            </a:r>
            <a:r>
              <a:rPr lang="en-AU" dirty="0" smtClean="0"/>
              <a:t>the </a:t>
            </a:r>
            <a:r>
              <a:rPr lang="en-AU" dirty="0" smtClean="0"/>
              <a:t>English Learning Continuum</a:t>
            </a:r>
            <a:r>
              <a:rPr lang="en-AU" baseline="0" dirty="0" smtClean="0"/>
              <a:t> which is </a:t>
            </a:r>
            <a:r>
              <a:rPr lang="en-AU" baseline="0" dirty="0" smtClean="0"/>
              <a:t>on page 8-9 of the handout.</a:t>
            </a:r>
            <a:endParaRPr lang="en-AU" baseline="0" dirty="0" smtClean="0"/>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5</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 to the beginning</a:t>
            </a:r>
            <a:r>
              <a:rPr lang="en-AU" baseline="0" dirty="0" smtClean="0"/>
              <a:t> of the </a:t>
            </a:r>
            <a:r>
              <a:rPr lang="en-AU" dirty="0" smtClean="0"/>
              <a:t>Letters, Sounds and Words excerpt from the English Learning Framework</a:t>
            </a:r>
            <a:r>
              <a:rPr lang="en-AU" baseline="0" dirty="0" smtClean="0"/>
              <a:t> which </a:t>
            </a:r>
            <a:r>
              <a:rPr lang="en-AU" baseline="0" dirty="0" smtClean="0"/>
              <a:t>begins on page 10 of the handout. </a:t>
            </a:r>
            <a:r>
              <a:rPr lang="en-AU" sz="1200" dirty="0" smtClean="0">
                <a:latin typeface="Lucida Sans Unicode" pitchFamily="34" charset="0"/>
                <a:cs typeface="Lucida Sans Unicode" pitchFamily="34" charset="0"/>
              </a:rPr>
              <a:t>Today we are looking for a</a:t>
            </a:r>
            <a:r>
              <a:rPr lang="en-AU" sz="1200" baseline="0" dirty="0" smtClean="0">
                <a:latin typeface="Lucida Sans Unicode" pitchFamily="34" charset="0"/>
                <a:cs typeface="Lucida Sans Unicode" pitchFamily="34" charset="0"/>
              </a:rPr>
              <a:t> syllabus</a:t>
            </a:r>
            <a:r>
              <a:rPr lang="en-AU" sz="1200" dirty="0" smtClean="0">
                <a:latin typeface="Lucida Sans Unicode" pitchFamily="34" charset="0"/>
                <a:cs typeface="Lucida Sans Unicode" pitchFamily="34" charset="0"/>
              </a:rPr>
              <a:t> outcome and content which relates</a:t>
            </a:r>
            <a:r>
              <a:rPr lang="en-AU" sz="1200" baseline="0" dirty="0" smtClean="0">
                <a:latin typeface="Lucida Sans Unicode" pitchFamily="34" charset="0"/>
                <a:cs typeface="Lucida Sans Unicode" pitchFamily="34" charset="0"/>
              </a:rPr>
              <a:t> to the skill of producing text. </a:t>
            </a:r>
            <a:endParaRPr lang="en-AU" sz="1200" dirty="0" smtClean="0">
              <a:latin typeface="Lucida Sans Unicode" pitchFamily="34" charset="0"/>
              <a:cs typeface="Lucida Sans Unicode" pitchFamily="34" charset="0"/>
            </a:endParaRPr>
          </a:p>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6</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a:t>
            </a:r>
            <a:r>
              <a:rPr lang="en-AU" dirty="0" smtClean="0"/>
              <a:t>the </a:t>
            </a:r>
            <a:r>
              <a:rPr lang="en-AU" dirty="0" smtClean="0"/>
              <a:t>Letters,</a:t>
            </a:r>
            <a:r>
              <a:rPr lang="en-AU" baseline="0" dirty="0" smtClean="0"/>
              <a:t> Sounds and words </a:t>
            </a:r>
            <a:r>
              <a:rPr lang="en-AU" baseline="0" dirty="0" smtClean="0"/>
              <a:t>continuum on page 11 of the handout</a:t>
            </a:r>
            <a:r>
              <a:rPr lang="en-AU" dirty="0" smtClean="0"/>
              <a:t>. </a:t>
            </a:r>
            <a:r>
              <a:rPr lang="en-AU" dirty="0" smtClean="0"/>
              <a:t>Once we have selected the strand and the syllabus</a:t>
            </a:r>
            <a:r>
              <a:rPr lang="en-AU" baseline="0" dirty="0" smtClean="0"/>
              <a:t> outcome/content, we need to go into the English continuum to find Nina’s current level of functioning in order to determine what she needs to work toward. </a:t>
            </a:r>
            <a:r>
              <a:rPr lang="en-AU" dirty="0" smtClean="0"/>
              <a:t>Looking at the continuum and reading the descriptors you should be able to identify that Nina is currently functioning at the intentional level and therefore will need to work towards a goal at the concrete symbolic level.</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7</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Continue referring to </a:t>
            </a:r>
            <a:r>
              <a:rPr lang="en-AU" dirty="0" smtClean="0"/>
              <a:t>page</a:t>
            </a:r>
            <a:r>
              <a:rPr lang="en-AU" baseline="0" dirty="0" smtClean="0"/>
              <a:t> 11</a:t>
            </a:r>
            <a:r>
              <a:rPr lang="en-AU" dirty="0" smtClean="0"/>
              <a:t> of the handout</a:t>
            </a:r>
            <a:r>
              <a:rPr lang="en-AU" baseline="0" dirty="0" smtClean="0"/>
              <a:t> to </a:t>
            </a:r>
            <a:r>
              <a:rPr lang="en-AU" baseline="0" dirty="0" smtClean="0"/>
              <a:t>look at the concrete symbolic level for Producing text. You can see that the third indicator down is the most appropriate for Nina to work toward. From here we need to set a SMART goal for Nina to work toward this indicator. </a:t>
            </a:r>
          </a:p>
          <a:p>
            <a:endParaRPr lang="en-AU" dirty="0" smtClean="0"/>
          </a:p>
          <a:p>
            <a:r>
              <a:rPr lang="en-AU" dirty="0" smtClean="0"/>
              <a:t>S – Specific</a:t>
            </a:r>
          </a:p>
          <a:p>
            <a:r>
              <a:rPr lang="en-AU" dirty="0" smtClean="0"/>
              <a:t>M – Measurable</a:t>
            </a:r>
          </a:p>
          <a:p>
            <a:r>
              <a:rPr lang="en-AU" dirty="0" smtClean="0"/>
              <a:t>A – Achievable</a:t>
            </a:r>
          </a:p>
          <a:p>
            <a:r>
              <a:rPr lang="en-AU" dirty="0" smtClean="0"/>
              <a:t>R – Realistic</a:t>
            </a:r>
          </a:p>
          <a:p>
            <a:r>
              <a:rPr lang="en-AU" dirty="0" smtClean="0"/>
              <a:t>T – Time framed</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8</a:t>
            </a:fld>
            <a:endParaRPr lang="en-AU"/>
          </a:p>
        </p:txBody>
      </p:sp>
    </p:spTree>
    <p:extLst>
      <p:ext uri="{BB962C8B-B14F-4D97-AF65-F5344CB8AC3E}">
        <p14:creationId xmlns:p14="http://schemas.microsoft.com/office/powerpoint/2010/main" val="3222680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a:t>
            </a:r>
            <a:r>
              <a:rPr lang="en-AU" dirty="0" smtClean="0"/>
              <a:t>pages 11 </a:t>
            </a:r>
            <a:r>
              <a:rPr lang="en-AU" dirty="0" smtClean="0"/>
              <a:t>and </a:t>
            </a:r>
            <a:r>
              <a:rPr lang="en-AU" dirty="0" smtClean="0"/>
              <a:t>12 </a:t>
            </a:r>
            <a:r>
              <a:rPr lang="en-AU" dirty="0" smtClean="0"/>
              <a:t>of </a:t>
            </a:r>
            <a:r>
              <a:rPr lang="en-AU" dirty="0" smtClean="0"/>
              <a:t>the handout which is the Concrete Symbolic section of LS&amp;W1 Producing Text. On</a:t>
            </a:r>
            <a:r>
              <a:rPr lang="en-AU" baseline="0" dirty="0" smtClean="0"/>
              <a:t> </a:t>
            </a:r>
            <a:r>
              <a:rPr lang="en-AU" baseline="0" dirty="0" smtClean="0"/>
              <a:t>the top of page </a:t>
            </a:r>
            <a:r>
              <a:rPr lang="en-AU" baseline="0" dirty="0" smtClean="0"/>
              <a:t>11 </a:t>
            </a:r>
            <a:r>
              <a:rPr lang="en-AU" baseline="0" dirty="0" smtClean="0"/>
              <a:t>you can find the concrete symbolic indicator we are working toward. On the top of page </a:t>
            </a:r>
            <a:r>
              <a:rPr lang="en-AU" baseline="0" dirty="0" smtClean="0"/>
              <a:t>12 </a:t>
            </a:r>
            <a:r>
              <a:rPr lang="en-AU" baseline="0" dirty="0" smtClean="0"/>
              <a:t>you will see the accompanying teaching and learning experiences for the indicator.</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9</a:t>
            </a:fld>
            <a:endParaRPr lang="en-AU"/>
          </a:p>
        </p:txBody>
      </p:sp>
    </p:spTree>
    <p:extLst>
      <p:ext uri="{BB962C8B-B14F-4D97-AF65-F5344CB8AC3E}">
        <p14:creationId xmlns:p14="http://schemas.microsoft.com/office/powerpoint/2010/main" val="3222680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D3AAC24-A853-4219-A74D-5A19D44018D2}" type="datetimeFigureOut">
              <a:rPr lang="en-AU" smtClean="0"/>
              <a:t>26/11/13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3AAC24-A853-4219-A74D-5A19D44018D2}" type="datetimeFigureOut">
              <a:rPr lang="en-AU" smtClean="0"/>
              <a:t>26/11/13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3AAC24-A853-4219-A74D-5A19D44018D2}" type="datetimeFigureOut">
              <a:rPr lang="en-AU" smtClean="0"/>
              <a:t>26/11/13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AAC24-A853-4219-A74D-5A19D44018D2}" type="datetimeFigureOut">
              <a:rPr lang="en-AU" smtClean="0"/>
              <a:t>26/11/13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AAC24-A853-4219-A74D-5A19D44018D2}" type="datetimeFigureOut">
              <a:rPr lang="en-AU" smtClean="0"/>
              <a:t>26/11/13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AAC24-A853-4219-A74D-5A19D44018D2}" type="datetimeFigureOut">
              <a:rPr lang="en-AU" smtClean="0"/>
              <a:t>26/11/13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DE3BF-6D8E-4D2E-BCD0-D611787DB5D0}" type="slidenum">
              <a:rPr lang="en-AU" smtClean="0"/>
              <a:t>‹#›</a:t>
            </a:fld>
            <a:endParaRPr lang="en-AU"/>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FD3AAC24-A853-4219-A74D-5A19D44018D2}" type="datetimeFigureOut">
              <a:rPr lang="en-AU" smtClean="0"/>
              <a:t>26/11/13</a:t>
            </a:fld>
            <a:endParaRPr lang="en-A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5B1DE3BF-6D8E-4D2E-BCD0-D611787DB5D0}" type="slidenum">
              <a:rPr lang="en-AU" smtClean="0"/>
              <a:t>‹#›</a:t>
            </a:fld>
            <a:endParaRPr lang="en-AU"/>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5.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79512" y="2276872"/>
            <a:ext cx="6120680" cy="3300739"/>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AU" dirty="0">
              <a:latin typeface="Eras Bold ITC" pitchFamily="34" charset="0"/>
              <a:cs typeface="Gisha" pitchFamily="34" charset="-79"/>
            </a:endParaRPr>
          </a:p>
        </p:txBody>
      </p:sp>
      <p:sp>
        <p:nvSpPr>
          <p:cNvPr id="2" name="Rectangle 1"/>
          <p:cNvSpPr/>
          <p:nvPr/>
        </p:nvSpPr>
        <p:spPr>
          <a:xfrm>
            <a:off x="-108520" y="0"/>
            <a:ext cx="4824536" cy="2308324"/>
          </a:xfrm>
          <a:prstGeom prst="rect">
            <a:avLst/>
          </a:prstGeom>
        </p:spPr>
        <p:txBody>
          <a:bodyPr wrap="square">
            <a:spAutoFit/>
          </a:bodyPr>
          <a:lstStyle/>
          <a:p>
            <a:pPr lvl="0" algn="ctr"/>
            <a:r>
              <a:rPr lang="en-AU" sz="3600" dirty="0" smtClean="0">
                <a:solidFill>
                  <a:prstClr val="white"/>
                </a:solidFill>
                <a:latin typeface="Eras Bold ITC" pitchFamily="34" charset="0"/>
                <a:cs typeface="Gisha" pitchFamily="34" charset="-79"/>
              </a:rPr>
              <a:t>Module </a:t>
            </a:r>
            <a:r>
              <a:rPr lang="en-AU" sz="3600" dirty="0" smtClean="0">
                <a:solidFill>
                  <a:prstClr val="white"/>
                </a:solidFill>
                <a:latin typeface="Eras Bold ITC" pitchFamily="34" charset="0"/>
                <a:cs typeface="Gisha" pitchFamily="34" charset="-79"/>
              </a:rPr>
              <a:t>3</a:t>
            </a:r>
            <a:endParaRPr lang="en-AU" sz="3600" dirty="0" smtClean="0">
              <a:solidFill>
                <a:prstClr val="white"/>
              </a:solidFill>
              <a:latin typeface="Eras Bold ITC" pitchFamily="34" charset="0"/>
              <a:cs typeface="Gisha" pitchFamily="34" charset="-79"/>
            </a:endParaRPr>
          </a:p>
          <a:p>
            <a:pPr lvl="0" algn="ctr"/>
            <a:r>
              <a:rPr lang="en-AU" sz="3600" dirty="0" smtClean="0">
                <a:solidFill>
                  <a:prstClr val="white"/>
                </a:solidFill>
                <a:latin typeface="Eras Bold ITC" pitchFamily="34" charset="0"/>
                <a:cs typeface="Gisha" pitchFamily="34" charset="-79"/>
              </a:rPr>
              <a:t>Working with The English Framework: Case Studies</a:t>
            </a:r>
            <a:endParaRPr lang="en-AU" sz="3600" dirty="0">
              <a:solidFill>
                <a:prstClr val="white"/>
              </a:solidFill>
              <a:latin typeface="Eras Bold ITC" pitchFamily="34" charset="0"/>
              <a:cs typeface="Gisha" pitchFamily="34" charset="-79"/>
            </a:endParaRPr>
          </a:p>
        </p:txBody>
      </p:sp>
      <p:pic>
        <p:nvPicPr>
          <p:cNvPr id="4" name="Picture 3"/>
          <p:cNvPicPr>
            <a:picLocks noChangeAspect="1"/>
          </p:cNvPicPr>
          <p:nvPr/>
        </p:nvPicPr>
        <p:blipFill>
          <a:blip r:embed="rId3"/>
          <a:stretch>
            <a:fillRect/>
          </a:stretch>
        </p:blipFill>
        <p:spPr>
          <a:xfrm>
            <a:off x="4678326" y="0"/>
            <a:ext cx="4586536" cy="6926544"/>
          </a:xfrm>
          <a:prstGeom prst="rect">
            <a:avLst/>
          </a:prstGeom>
        </p:spPr>
      </p:pic>
      <p:pic>
        <p:nvPicPr>
          <p:cNvPr id="5" name="Picture 4"/>
          <p:cNvPicPr>
            <a:picLocks noChangeAspect="1"/>
          </p:cNvPicPr>
          <p:nvPr/>
        </p:nvPicPr>
        <p:blipFill>
          <a:blip r:embed="rId4"/>
          <a:stretch>
            <a:fillRect/>
          </a:stretch>
        </p:blipFill>
        <p:spPr>
          <a:xfrm>
            <a:off x="1187624" y="3068960"/>
            <a:ext cx="2345308" cy="3331775"/>
          </a:xfrm>
          <a:prstGeom prst="rect">
            <a:avLst/>
          </a:prstGeom>
          <a:ln w="3175" cmpd="sng">
            <a:solidFill>
              <a:schemeClr val="bg1"/>
            </a:solidFill>
          </a:ln>
        </p:spPr>
      </p:pic>
    </p:spTree>
    <p:extLst>
      <p:ext uri="{BB962C8B-B14F-4D97-AF65-F5344CB8AC3E}">
        <p14:creationId xmlns:p14="http://schemas.microsoft.com/office/powerpoint/2010/main" val="5343019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683568" y="1484784"/>
            <a:ext cx="7556617" cy="5141830"/>
          </a:xfrm>
          <a:prstGeom prst="rect">
            <a:avLst/>
          </a:prstGeom>
        </p:spPr>
      </p:pic>
      <p:sp>
        <p:nvSpPr>
          <p:cNvPr id="7" name="Title 1"/>
          <p:cNvSpPr txBox="1">
            <a:spLocks/>
          </p:cNvSpPr>
          <p:nvPr/>
        </p:nvSpPr>
        <p:spPr>
          <a:xfrm>
            <a:off x="0" y="260648"/>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dirty="0" smtClean="0">
                <a:latin typeface="Eras Bold ITC" pitchFamily="34" charset="0"/>
              </a:rPr>
              <a:t> </a:t>
            </a: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sp>
        <p:nvSpPr>
          <p:cNvPr id="8" name="Oval 7"/>
          <p:cNvSpPr/>
          <p:nvPr/>
        </p:nvSpPr>
        <p:spPr>
          <a:xfrm>
            <a:off x="1691680" y="4869160"/>
            <a:ext cx="1368152" cy="1008112"/>
          </a:xfrm>
          <a:prstGeom prst="ellipse">
            <a:avLst/>
          </a:prstGeom>
          <a:noFill/>
          <a:ln w="28575" cmpd="sng">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123728" y="4005064"/>
            <a:ext cx="482374" cy="276999"/>
          </a:xfrm>
          <a:prstGeom prst="rect">
            <a:avLst/>
          </a:prstGeom>
          <a:noFill/>
        </p:spPr>
        <p:txBody>
          <a:bodyPr wrap="none" rtlCol="0">
            <a:spAutoFit/>
          </a:bodyPr>
          <a:lstStyle/>
          <a:p>
            <a:r>
              <a:rPr lang="en-US" sz="1200" b="1" dirty="0" smtClean="0">
                <a:solidFill>
                  <a:srgbClr val="000000"/>
                </a:solidFill>
                <a:latin typeface="Calibri"/>
                <a:cs typeface="Calibri"/>
              </a:rPr>
              <a:t>Nina</a:t>
            </a:r>
            <a:endParaRPr lang="en-US" sz="1200" b="1" dirty="0">
              <a:solidFill>
                <a:srgbClr val="000000"/>
              </a:solidFill>
              <a:latin typeface="Calibri"/>
              <a:cs typeface="Calibri"/>
            </a:endParaRPr>
          </a:p>
        </p:txBody>
      </p:sp>
      <p:sp>
        <p:nvSpPr>
          <p:cNvPr id="10" name="Oval 9"/>
          <p:cNvSpPr/>
          <p:nvPr/>
        </p:nvSpPr>
        <p:spPr>
          <a:xfrm>
            <a:off x="1691680" y="3501008"/>
            <a:ext cx="1368152" cy="1008112"/>
          </a:xfrm>
          <a:prstGeom prst="ellipse">
            <a:avLst/>
          </a:prstGeom>
          <a:noFill/>
          <a:ln w="28575" cmpd="sng">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clrChange>
              <a:clrFrom>
                <a:srgbClr val="FEFCFF"/>
              </a:clrFrom>
              <a:clrTo>
                <a:srgbClr val="FEFCFF">
                  <a:alpha val="0"/>
                </a:srgbClr>
              </a:clrTo>
            </a:clrChange>
          </a:blip>
          <a:stretch>
            <a:fillRect/>
          </a:stretch>
        </p:blipFill>
        <p:spPr>
          <a:xfrm>
            <a:off x="7416337" y="263795"/>
            <a:ext cx="1447800" cy="1993900"/>
          </a:xfrm>
          <a:prstGeom prst="rect">
            <a:avLst/>
          </a:prstGeom>
        </p:spPr>
      </p:pic>
    </p:spTree>
    <p:extLst>
      <p:ext uri="{BB962C8B-B14F-4D97-AF65-F5344CB8AC3E}">
        <p14:creationId xmlns:p14="http://schemas.microsoft.com/office/powerpoint/2010/main" val="15432151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79512" y="1412776"/>
            <a:ext cx="1728192"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ounded Rectangle 9"/>
          <p:cNvSpPr/>
          <p:nvPr/>
        </p:nvSpPr>
        <p:spPr>
          <a:xfrm>
            <a:off x="129168" y="2924944"/>
            <a:ext cx="2066568" cy="12241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p:cNvSpPr txBox="1"/>
          <p:nvPr/>
        </p:nvSpPr>
        <p:spPr>
          <a:xfrm>
            <a:off x="172833" y="3068960"/>
            <a:ext cx="2066153" cy="923330"/>
          </a:xfrm>
          <a:prstGeom prst="rect">
            <a:avLst/>
          </a:prstGeom>
          <a:noFill/>
        </p:spPr>
        <p:txBody>
          <a:bodyPr wrap="none" rtlCol="0">
            <a:spAutoFit/>
          </a:bodyPr>
          <a:lstStyle/>
          <a:p>
            <a:r>
              <a:rPr lang="en-US" dirty="0" smtClean="0">
                <a:latin typeface="Calibri"/>
                <a:cs typeface="Calibri"/>
              </a:rPr>
              <a:t>Daily lesson planner</a:t>
            </a:r>
          </a:p>
          <a:p>
            <a:r>
              <a:rPr lang="en-US" dirty="0">
                <a:latin typeface="Calibri"/>
                <a:cs typeface="Calibri"/>
              </a:rPr>
              <a:t>w</a:t>
            </a:r>
            <a:r>
              <a:rPr lang="en-US" dirty="0" smtClean="0">
                <a:latin typeface="Calibri"/>
                <a:cs typeface="Calibri"/>
              </a:rPr>
              <a:t>ith 3 sessions per </a:t>
            </a:r>
          </a:p>
          <a:p>
            <a:r>
              <a:rPr lang="en-US" dirty="0" smtClean="0">
                <a:latin typeface="Calibri"/>
                <a:cs typeface="Calibri"/>
              </a:rPr>
              <a:t>day</a:t>
            </a:r>
            <a:endParaRPr lang="en-US" dirty="0">
              <a:latin typeface="Calibri"/>
              <a:cs typeface="Calibri"/>
            </a:endParaRPr>
          </a:p>
        </p:txBody>
      </p:sp>
      <p:sp>
        <p:nvSpPr>
          <p:cNvPr id="16" name="Rounded Rectangle 15"/>
          <p:cNvSpPr/>
          <p:nvPr/>
        </p:nvSpPr>
        <p:spPr>
          <a:xfrm>
            <a:off x="179511" y="4653135"/>
            <a:ext cx="2210091" cy="139503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TextBox 19"/>
          <p:cNvSpPr txBox="1"/>
          <p:nvPr/>
        </p:nvSpPr>
        <p:spPr>
          <a:xfrm>
            <a:off x="179512" y="4740018"/>
            <a:ext cx="2186416" cy="1200329"/>
          </a:xfrm>
          <a:prstGeom prst="rect">
            <a:avLst/>
          </a:prstGeom>
          <a:noFill/>
        </p:spPr>
        <p:txBody>
          <a:bodyPr wrap="none" rtlCol="0">
            <a:spAutoFit/>
          </a:bodyPr>
          <a:lstStyle/>
          <a:p>
            <a:r>
              <a:rPr lang="en-US" dirty="0" smtClean="0">
                <a:latin typeface="Calibri"/>
                <a:cs typeface="Calibri"/>
              </a:rPr>
              <a:t>Notes – student </a:t>
            </a:r>
          </a:p>
          <a:p>
            <a:r>
              <a:rPr lang="en-US" dirty="0">
                <a:latin typeface="Calibri"/>
                <a:cs typeface="Calibri"/>
              </a:rPr>
              <a:t>a</a:t>
            </a:r>
            <a:r>
              <a:rPr lang="en-US" dirty="0" smtClean="0">
                <a:latin typeface="Calibri"/>
                <a:cs typeface="Calibri"/>
              </a:rPr>
              <a:t>ssessment, </a:t>
            </a:r>
            <a:r>
              <a:rPr lang="en-US" dirty="0">
                <a:latin typeface="Calibri"/>
                <a:cs typeface="Calibri"/>
              </a:rPr>
              <a:t>p</a:t>
            </a:r>
            <a:r>
              <a:rPr lang="en-US" dirty="0" smtClean="0">
                <a:latin typeface="Calibri"/>
                <a:cs typeface="Calibri"/>
              </a:rPr>
              <a:t>rogram </a:t>
            </a:r>
          </a:p>
          <a:p>
            <a:r>
              <a:rPr lang="en-US" dirty="0" smtClean="0">
                <a:latin typeface="Calibri"/>
                <a:cs typeface="Calibri"/>
              </a:rPr>
              <a:t>evaluation or other </a:t>
            </a:r>
          </a:p>
          <a:p>
            <a:r>
              <a:rPr lang="en-US" dirty="0" smtClean="0">
                <a:latin typeface="Calibri"/>
                <a:cs typeface="Calibri"/>
              </a:rPr>
              <a:t>comments</a:t>
            </a:r>
            <a:endParaRPr lang="en-US" dirty="0">
              <a:latin typeface="Calibri"/>
              <a:cs typeface="Calibri"/>
            </a:endParaRPr>
          </a:p>
        </p:txBody>
      </p:sp>
      <p:grpSp>
        <p:nvGrpSpPr>
          <p:cNvPr id="23" name="Group 22"/>
          <p:cNvGrpSpPr/>
          <p:nvPr/>
        </p:nvGrpSpPr>
        <p:grpSpPr>
          <a:xfrm>
            <a:off x="251520" y="1556792"/>
            <a:ext cx="8725892" cy="4575250"/>
            <a:chOff x="251520" y="1556792"/>
            <a:chExt cx="8725892" cy="4575250"/>
          </a:xfrm>
        </p:grpSpPr>
        <p:pic>
          <p:nvPicPr>
            <p:cNvPr id="4" name="Picture 3"/>
            <p:cNvPicPr>
              <a:picLocks noChangeAspect="1"/>
            </p:cNvPicPr>
            <p:nvPr/>
          </p:nvPicPr>
          <p:blipFill>
            <a:blip r:embed="rId3"/>
            <a:stretch>
              <a:fillRect/>
            </a:stretch>
          </p:blipFill>
          <p:spPr>
            <a:xfrm>
              <a:off x="2483768" y="1700808"/>
              <a:ext cx="6493644" cy="4431234"/>
            </a:xfrm>
            <a:prstGeom prst="rect">
              <a:avLst/>
            </a:prstGeom>
          </p:spPr>
        </p:pic>
        <p:cxnSp>
          <p:nvCxnSpPr>
            <p:cNvPr id="6" name="Straight Arrow Connector 5"/>
            <p:cNvCxnSpPr/>
            <p:nvPr/>
          </p:nvCxnSpPr>
          <p:spPr>
            <a:xfrm>
              <a:off x="1907704" y="1844824"/>
              <a:ext cx="792088" cy="288032"/>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251520" y="1556792"/>
              <a:ext cx="1685077" cy="369332"/>
            </a:xfrm>
            <a:prstGeom prst="rect">
              <a:avLst/>
            </a:prstGeom>
            <a:noFill/>
          </p:spPr>
          <p:txBody>
            <a:bodyPr wrap="none" rtlCol="0">
              <a:spAutoFit/>
            </a:bodyPr>
            <a:lstStyle/>
            <a:p>
              <a:r>
                <a:rPr lang="en-US" dirty="0" smtClean="0">
                  <a:latin typeface="Calibri"/>
                  <a:cs typeface="Calibri"/>
                </a:rPr>
                <a:t>Program Details</a:t>
              </a:r>
              <a:endParaRPr lang="en-US" dirty="0">
                <a:latin typeface="Calibri"/>
                <a:cs typeface="Calibri"/>
              </a:endParaRPr>
            </a:p>
          </p:txBody>
        </p:sp>
        <p:cxnSp>
          <p:nvCxnSpPr>
            <p:cNvPr id="12" name="Straight Arrow Connector 11"/>
            <p:cNvCxnSpPr/>
            <p:nvPr/>
          </p:nvCxnSpPr>
          <p:spPr>
            <a:xfrm flipV="1">
              <a:off x="2195736" y="2852936"/>
              <a:ext cx="1152128" cy="576064"/>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flipV="1">
              <a:off x="2483768" y="2708920"/>
              <a:ext cx="5472608" cy="2736304"/>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grpSp>
      <p:pic>
        <p:nvPicPr>
          <p:cNvPr id="14" name="Picture 13"/>
          <p:cNvPicPr>
            <a:picLocks noChangeAspect="1"/>
          </p:cNvPicPr>
          <p:nvPr/>
        </p:nvPicPr>
        <p:blipFill>
          <a:blip r:embed="rId4">
            <a:clrChange>
              <a:clrFrom>
                <a:srgbClr val="FEFCFF"/>
              </a:clrFrom>
              <a:clrTo>
                <a:srgbClr val="FEFCFF">
                  <a:alpha val="0"/>
                </a:srgbClr>
              </a:clrTo>
            </a:clrChange>
          </a:blip>
          <a:stretch>
            <a:fillRect/>
          </a:stretch>
        </p:blipFill>
        <p:spPr>
          <a:xfrm>
            <a:off x="7416337" y="263795"/>
            <a:ext cx="1447800" cy="1993900"/>
          </a:xfrm>
          <a:prstGeom prst="rect">
            <a:avLst/>
          </a:prstGeom>
        </p:spPr>
      </p:pic>
      <p:sp>
        <p:nvSpPr>
          <p:cNvPr id="15" name="Title 1"/>
          <p:cNvSpPr txBox="1">
            <a:spLocks/>
          </p:cNvSpPr>
          <p:nvPr/>
        </p:nvSpPr>
        <p:spPr>
          <a:xfrm>
            <a:off x="-182993" y="-7790"/>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dirty="0" smtClean="0">
                <a:latin typeface="Eras Bold ITC" pitchFamily="34" charset="0"/>
              </a:rPr>
              <a:t> </a:t>
            </a: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spTree>
    <p:extLst>
      <p:ext uri="{BB962C8B-B14F-4D97-AF65-F5344CB8AC3E}">
        <p14:creationId xmlns:p14="http://schemas.microsoft.com/office/powerpoint/2010/main" val="4277108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63"/>
            <a:ext cx="7125113" cy="924475"/>
          </a:xfrm>
        </p:spPr>
        <p:txBody>
          <a:bodyPr/>
          <a:lstStyle/>
          <a:p>
            <a:pPr algn="ctr"/>
            <a:r>
              <a:rPr lang="en-AU" dirty="0">
                <a:latin typeface="Eras Bold ITC" pitchFamily="34" charset="0"/>
              </a:rPr>
              <a:t>Working with the Literacy Framework: Example </a:t>
            </a:r>
            <a:r>
              <a:rPr lang="en-AU" dirty="0" smtClean="0">
                <a:latin typeface="Eras Bold ITC" pitchFamily="34" charset="0"/>
              </a:rPr>
              <a:t>2 Brian</a:t>
            </a:r>
            <a:endParaRPr lang="en-AU" dirty="0">
              <a:latin typeface="Eras Bold ITC" pitchFamily="34" charset="0"/>
            </a:endParaRPr>
          </a:p>
        </p:txBody>
      </p:sp>
      <p:sp>
        <p:nvSpPr>
          <p:cNvPr id="3" name="Content Placeholder 2"/>
          <p:cNvSpPr>
            <a:spLocks noGrp="1"/>
          </p:cNvSpPr>
          <p:nvPr>
            <p:ph idx="1"/>
          </p:nvPr>
        </p:nvSpPr>
        <p:spPr>
          <a:xfrm>
            <a:off x="179512" y="1052736"/>
            <a:ext cx="8208912" cy="5616624"/>
          </a:xfrm>
        </p:spPr>
        <p:txBody>
          <a:bodyPr anchor="t">
            <a:noAutofit/>
          </a:bodyPr>
          <a:lstStyle/>
          <a:p>
            <a:pPr marL="0" lvl="0" indent="0" algn="just">
              <a:buNone/>
            </a:pPr>
            <a:r>
              <a:rPr lang="en-AU" sz="2000" b="1" dirty="0" smtClean="0">
                <a:latin typeface="Lucida Sans Unicode" pitchFamily="34" charset="0"/>
                <a:cs typeface="Lucida Sans Unicode" pitchFamily="34" charset="0"/>
              </a:rPr>
              <a:t>Background information</a:t>
            </a:r>
          </a:p>
          <a:p>
            <a:pPr lvl="0" algn="just">
              <a:buFont typeface="Arial" pitchFamily="34" charset="0"/>
              <a:buChar char="•"/>
            </a:pPr>
            <a:r>
              <a:rPr lang="en-AU" sz="2000" dirty="0" smtClean="0">
                <a:latin typeface="Lucida Sans Unicode" pitchFamily="34" charset="0"/>
                <a:cs typeface="Lucida Sans Unicode" pitchFamily="34" charset="0"/>
              </a:rPr>
              <a:t>Approximately 10 years old - stage 2 (functioning well below)</a:t>
            </a:r>
          </a:p>
          <a:p>
            <a:pPr algn="just">
              <a:buFont typeface="Arial" pitchFamily="34" charset="0"/>
              <a:buChar char="•"/>
            </a:pPr>
            <a:r>
              <a:rPr lang="en-AU" sz="2000" dirty="0" smtClean="0">
                <a:latin typeface="Lucida Sans Unicode" pitchFamily="34" charset="0"/>
                <a:cs typeface="Lucida Sans Unicode" pitchFamily="34" charset="0"/>
              </a:rPr>
              <a:t>Wheelchair bound, limited use of body parts, can </a:t>
            </a:r>
            <a:r>
              <a:rPr lang="en-AU" sz="2000" dirty="0">
                <a:latin typeface="Lucida Sans Unicode" pitchFamily="34" charset="0"/>
                <a:cs typeface="Lucida Sans Unicode" pitchFamily="34" charset="0"/>
              </a:rPr>
              <a:t>reach forward </a:t>
            </a:r>
            <a:r>
              <a:rPr lang="en-AU" sz="2000" dirty="0" smtClean="0">
                <a:latin typeface="Lucida Sans Unicode" pitchFamily="34" charset="0"/>
                <a:cs typeface="Lucida Sans Unicode" pitchFamily="34" charset="0"/>
              </a:rPr>
              <a:t>with right arm when </a:t>
            </a:r>
            <a:r>
              <a:rPr lang="en-AU" sz="2000" dirty="0">
                <a:latin typeface="Lucida Sans Unicode" pitchFamily="34" charset="0"/>
                <a:cs typeface="Lucida Sans Unicode" pitchFamily="34" charset="0"/>
              </a:rPr>
              <a:t>highly </a:t>
            </a:r>
            <a:r>
              <a:rPr lang="en-AU" sz="2000" dirty="0" smtClean="0">
                <a:latin typeface="Lucida Sans Unicode" pitchFamily="34" charset="0"/>
                <a:cs typeface="Lucida Sans Unicode" pitchFamily="34" charset="0"/>
              </a:rPr>
              <a:t>motivated</a:t>
            </a:r>
          </a:p>
          <a:p>
            <a:pPr lvl="0" algn="just">
              <a:buFont typeface="Arial" pitchFamily="34" charset="0"/>
              <a:buChar char="•"/>
            </a:pPr>
            <a:r>
              <a:rPr lang="en-AU" sz="2000" dirty="0" smtClean="0">
                <a:latin typeface="Lucida Sans Unicode" pitchFamily="34" charset="0"/>
                <a:cs typeface="Lucida Sans Unicode" pitchFamily="34" charset="0"/>
              </a:rPr>
              <a:t>Reliant on head switch for accepting and rejecting/ greetings etc. </a:t>
            </a:r>
          </a:p>
          <a:p>
            <a:pPr lvl="0" algn="just">
              <a:buFont typeface="Arial" pitchFamily="34" charset="0"/>
              <a:buChar char="•"/>
            </a:pPr>
            <a:r>
              <a:rPr lang="en-AU" sz="2000" dirty="0" smtClean="0">
                <a:latin typeface="Lucida Sans Unicode" pitchFamily="34" charset="0"/>
                <a:cs typeface="Lucida Sans Unicode" pitchFamily="34" charset="0"/>
              </a:rPr>
              <a:t>Visually impaired </a:t>
            </a:r>
          </a:p>
          <a:p>
            <a:pPr lvl="0" algn="just">
              <a:buFont typeface="Arial" pitchFamily="34" charset="0"/>
              <a:buChar char="•"/>
            </a:pPr>
            <a:r>
              <a:rPr lang="en-AU" sz="2000" dirty="0" smtClean="0">
                <a:latin typeface="Lucida Sans Unicode" pitchFamily="34" charset="0"/>
                <a:cs typeface="Lucida Sans Unicode" pitchFamily="34" charset="0"/>
              </a:rPr>
              <a:t>Lots of seizures which limit engagement</a:t>
            </a:r>
          </a:p>
          <a:p>
            <a:pPr lvl="0" algn="just">
              <a:buFont typeface="Arial" pitchFamily="34" charset="0"/>
              <a:buChar char="•"/>
            </a:pPr>
            <a:r>
              <a:rPr lang="en-AU" sz="2000" dirty="0" smtClean="0">
                <a:latin typeface="Lucida Sans Unicode" pitchFamily="34" charset="0"/>
                <a:cs typeface="Lucida Sans Unicode" pitchFamily="34" charset="0"/>
              </a:rPr>
              <a:t>He appears to like books and can fix his gaze.</a:t>
            </a:r>
          </a:p>
          <a:p>
            <a:pPr lvl="0" algn="just">
              <a:buFont typeface="Arial" pitchFamily="34" charset="0"/>
              <a:buChar char="•"/>
            </a:pPr>
            <a:r>
              <a:rPr lang="en-AU" sz="2000" dirty="0" smtClean="0">
                <a:latin typeface="Lucida Sans Unicode" pitchFamily="34" charset="0"/>
                <a:cs typeface="Lucida Sans Unicode" pitchFamily="34" charset="0"/>
              </a:rPr>
              <a:t>Brian does not intentionally fix his gaze on a book during story time.</a:t>
            </a:r>
          </a:p>
          <a:p>
            <a:pPr lvl="0" algn="just">
              <a:buFont typeface="Arial" pitchFamily="34" charset="0"/>
              <a:buChar char="•"/>
            </a:pPr>
            <a:r>
              <a:rPr lang="en-AU" sz="2000" dirty="0" smtClean="0">
                <a:latin typeface="Lucida Sans Unicode" pitchFamily="34" charset="0"/>
                <a:cs typeface="Lucida Sans Unicode" pitchFamily="34" charset="0"/>
              </a:rPr>
              <a:t>Long Term Goal – view and engage with books independently</a:t>
            </a:r>
            <a:endParaRPr lang="en-AU" sz="2000" dirty="0">
              <a:latin typeface="Lucida Sans Unicode" pitchFamily="34" charset="0"/>
              <a:cs typeface="Lucida Sans Unicode" pitchFamily="34" charset="0"/>
            </a:endParaRPr>
          </a:p>
        </p:txBody>
      </p:sp>
      <p:pic>
        <p:nvPicPr>
          <p:cNvPr id="4" name="Picture 3"/>
          <p:cNvPicPr>
            <a:picLocks noChangeAspect="1"/>
          </p:cNvPicPr>
          <p:nvPr/>
        </p:nvPicPr>
        <p:blipFill rotWithShape="1">
          <a:blip r:embed="rId3">
            <a:clrChange>
              <a:clrFrom>
                <a:srgbClr val="FFFFFB"/>
              </a:clrFrom>
              <a:clrTo>
                <a:srgbClr val="FFFFFB">
                  <a:alpha val="0"/>
                </a:srgbClr>
              </a:clrTo>
            </a:clrChange>
          </a:blip>
          <a:srcRect l="2616"/>
          <a:stretch/>
        </p:blipFill>
        <p:spPr>
          <a:xfrm>
            <a:off x="7956376" y="1"/>
            <a:ext cx="1187624" cy="1443518"/>
          </a:xfrm>
          <a:prstGeom prst="rect">
            <a:avLst/>
          </a:prstGeom>
        </p:spPr>
      </p:pic>
    </p:spTree>
    <p:extLst>
      <p:ext uri="{BB962C8B-B14F-4D97-AF65-F5344CB8AC3E}">
        <p14:creationId xmlns:p14="http://schemas.microsoft.com/office/powerpoint/2010/main" val="23928563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kay.moore1\Desktop\English Presentation 2013 National Conference\Powerpoint Images\Learning Continu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1622" y="2507326"/>
            <a:ext cx="6090642" cy="4228874"/>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331640" y="1268761"/>
            <a:ext cx="7125112" cy="1872208"/>
          </a:xfrm>
        </p:spPr>
        <p:txBody>
          <a:bodyPr anchor="t">
            <a:noAutofit/>
          </a:bodyPr>
          <a:lstStyle/>
          <a:p>
            <a:pPr marL="0" indent="0" algn="just">
              <a:buNone/>
            </a:pPr>
            <a:r>
              <a:rPr lang="en-AU" sz="2000" b="1" dirty="0" smtClean="0">
                <a:latin typeface="Lucida Sans Unicode" pitchFamily="34" charset="0"/>
                <a:cs typeface="Lucida Sans Unicode" pitchFamily="34" charset="0"/>
              </a:rPr>
              <a:t>English Learning Continuum Strand</a:t>
            </a:r>
            <a:endParaRPr lang="en-AU" sz="2000" b="1" dirty="0">
              <a:latin typeface="Lucida Sans Unicode" pitchFamily="34" charset="0"/>
              <a:cs typeface="Lucida Sans Unicode" pitchFamily="34" charset="0"/>
            </a:endParaRPr>
          </a:p>
          <a:p>
            <a:pPr algn="just">
              <a:buFont typeface="Arial" pitchFamily="34" charset="0"/>
              <a:buChar char="•"/>
            </a:pPr>
            <a:r>
              <a:rPr lang="en-AU" sz="2000" dirty="0" smtClean="0">
                <a:latin typeface="Lucida Sans Unicode" pitchFamily="34" charset="0"/>
                <a:cs typeface="Lucida Sans Unicode" pitchFamily="34" charset="0"/>
              </a:rPr>
              <a:t>Reading and Viewing 1(R&amp;V1) Book Knowledge</a:t>
            </a:r>
            <a:endParaRPr lang="en-AU" sz="2000" dirty="0">
              <a:latin typeface="Lucida Sans Unicode" pitchFamily="34" charset="0"/>
              <a:cs typeface="Lucida Sans Unicode" pitchFamily="34" charset="0"/>
            </a:endParaRPr>
          </a:p>
        </p:txBody>
      </p:sp>
      <p:cxnSp>
        <p:nvCxnSpPr>
          <p:cNvPr id="7" name="Straight Arrow Connector 6"/>
          <p:cNvCxnSpPr/>
          <p:nvPr/>
        </p:nvCxnSpPr>
        <p:spPr>
          <a:xfrm flipV="1">
            <a:off x="-87064" y="5085184"/>
            <a:ext cx="2930872" cy="4812"/>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8" name="Title 1"/>
          <p:cNvSpPr txBox="1">
            <a:spLocks/>
          </p:cNvSpPr>
          <p:nvPr/>
        </p:nvSpPr>
        <p:spPr>
          <a:xfrm>
            <a:off x="251520" y="188640"/>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sz="2400" dirty="0" smtClean="0">
                <a:latin typeface="Eras Bold ITC" pitchFamily="34" charset="0"/>
              </a:rPr>
              <a:t>Brian </a:t>
            </a:r>
            <a:r>
              <a:rPr lang="en-AU" sz="1800" i="1" dirty="0" smtClean="0">
                <a:latin typeface="Eras Bold ITC" pitchFamily="34" charset="0"/>
              </a:rPr>
              <a:t>cont.</a:t>
            </a:r>
            <a:endParaRPr lang="en-AU" sz="1800" i="1" dirty="0">
              <a:latin typeface="Eras Bold ITC" pitchFamily="34" charset="0"/>
            </a:endParaRPr>
          </a:p>
        </p:txBody>
      </p:sp>
      <p:pic>
        <p:nvPicPr>
          <p:cNvPr id="10" name="Picture 9"/>
          <p:cNvPicPr>
            <a:picLocks noChangeAspect="1"/>
          </p:cNvPicPr>
          <p:nvPr/>
        </p:nvPicPr>
        <p:blipFill rotWithShape="1">
          <a:blip r:embed="rId4">
            <a:clrChange>
              <a:clrFrom>
                <a:srgbClr val="FFFFFB"/>
              </a:clrFrom>
              <a:clrTo>
                <a:srgbClr val="FFFFFB">
                  <a:alpha val="0"/>
                </a:srgbClr>
              </a:clrTo>
            </a:clrChange>
          </a:blip>
          <a:srcRect l="2616"/>
          <a:stretch/>
        </p:blipFill>
        <p:spPr>
          <a:xfrm>
            <a:off x="971600" y="2420888"/>
            <a:ext cx="1619671" cy="1968657"/>
          </a:xfrm>
          <a:prstGeom prst="rect">
            <a:avLst/>
          </a:prstGeom>
        </p:spPr>
      </p:pic>
    </p:spTree>
    <p:extLst>
      <p:ext uri="{BB962C8B-B14F-4D97-AF65-F5344CB8AC3E}">
        <p14:creationId xmlns:p14="http://schemas.microsoft.com/office/powerpoint/2010/main" val="5198107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dirty="0" smtClean="0">
                <a:latin typeface="Eras Bold ITC" pitchFamily="34" charset="0"/>
              </a:rPr>
              <a:t>Example 2: Brian </a:t>
            </a:r>
            <a:r>
              <a:rPr lang="en-AU" sz="2000" b="1" dirty="0" smtClean="0">
                <a:latin typeface="Eras Bold ITC" pitchFamily="34" charset="0"/>
              </a:rPr>
              <a:t>cont.</a:t>
            </a:r>
            <a:endParaRPr lang="en-AU" sz="2000" b="1" dirty="0">
              <a:latin typeface="Eras Bold ITC" pitchFamily="34" charset="0"/>
            </a:endParaRPr>
          </a:p>
        </p:txBody>
      </p:sp>
      <p:sp>
        <p:nvSpPr>
          <p:cNvPr id="3" name="Content Placeholder 2"/>
          <p:cNvSpPr>
            <a:spLocks noGrp="1"/>
          </p:cNvSpPr>
          <p:nvPr>
            <p:ph idx="1"/>
          </p:nvPr>
        </p:nvSpPr>
        <p:spPr>
          <a:xfrm>
            <a:off x="539552" y="1807361"/>
            <a:ext cx="7920880" cy="4051437"/>
          </a:xfrm>
        </p:spPr>
        <p:txBody>
          <a:bodyPr>
            <a:normAutofit/>
          </a:bodyPr>
          <a:lstStyle/>
          <a:p>
            <a:pPr marL="0" lvl="0" indent="0" algn="just">
              <a:buNone/>
            </a:pPr>
            <a:r>
              <a:rPr lang="en-AU" sz="2000" b="1" dirty="0" smtClean="0">
                <a:latin typeface="Lucida Sans Unicode" pitchFamily="34" charset="0"/>
                <a:cs typeface="Lucida Sans Unicode" pitchFamily="34" charset="0"/>
              </a:rPr>
              <a:t>NSW English </a:t>
            </a:r>
            <a:r>
              <a:rPr lang="en-AU" sz="2000" b="1" dirty="0">
                <a:latin typeface="Lucida Sans Unicode" pitchFamily="34" charset="0"/>
                <a:cs typeface="Lucida Sans Unicode" pitchFamily="34" charset="0"/>
              </a:rPr>
              <a:t>Syllabus outcome and </a:t>
            </a:r>
            <a:r>
              <a:rPr lang="en-AU" sz="2000" b="1" dirty="0" smtClean="0">
                <a:latin typeface="Lucida Sans Unicode" pitchFamily="34" charset="0"/>
                <a:cs typeface="Lucida Sans Unicode" pitchFamily="34" charset="0"/>
              </a:rPr>
              <a:t>content</a:t>
            </a:r>
            <a:endParaRPr lang="en-AU" sz="2000" b="1" dirty="0">
              <a:latin typeface="Lucida Sans Unicode" pitchFamily="34" charset="0"/>
              <a:cs typeface="Lucida Sans Unicode" pitchFamily="34" charset="0"/>
            </a:endParaRPr>
          </a:p>
          <a:p>
            <a:pPr algn="just">
              <a:buFont typeface="Arial" pitchFamily="34" charset="0"/>
              <a:buChar char="•"/>
            </a:pPr>
            <a:r>
              <a:rPr lang="en-AU" sz="2000" dirty="0" smtClean="0"/>
              <a:t>Outcome</a:t>
            </a:r>
            <a:r>
              <a:rPr lang="en-AU" sz="2000" dirty="0"/>
              <a:t>: </a:t>
            </a:r>
            <a:r>
              <a:rPr lang="en-AU" sz="1900" dirty="0" smtClean="0"/>
              <a:t>Ene-12E </a:t>
            </a:r>
            <a:r>
              <a:rPr lang="en-AU" sz="1900" dirty="0"/>
              <a:t>A student </a:t>
            </a:r>
            <a:r>
              <a:rPr lang="en-AU" sz="1900" dirty="0" smtClean="0"/>
              <a:t>demonstrates awareness of how to 	reflect on aspects of their own and other’s learning</a:t>
            </a:r>
            <a:endParaRPr lang="en-AU" sz="1900" dirty="0"/>
          </a:p>
          <a:p>
            <a:pPr marL="400050" algn="just">
              <a:buFont typeface="Arial" pitchFamily="34" charset="0"/>
              <a:buChar char="•"/>
            </a:pPr>
            <a:r>
              <a:rPr lang="en-AU" sz="2000" dirty="0" smtClean="0"/>
              <a:t>Content: </a:t>
            </a:r>
            <a:r>
              <a:rPr lang="en-AU" sz="1900" dirty="0"/>
              <a:t>D</a:t>
            </a:r>
            <a:r>
              <a:rPr lang="en-AU" sz="1900" dirty="0" smtClean="0"/>
              <a:t>evelop an appreciation for books, poetry and song and the importance of narrative</a:t>
            </a:r>
          </a:p>
          <a:p>
            <a:pPr lvl="1"/>
            <a:endParaRPr lang="en-AU" sz="2000" dirty="0"/>
          </a:p>
          <a:p>
            <a:pPr marL="0" indent="0">
              <a:buNone/>
            </a:pPr>
            <a:endParaRPr lang="en-AU" dirty="0"/>
          </a:p>
        </p:txBody>
      </p:sp>
      <p:pic>
        <p:nvPicPr>
          <p:cNvPr id="6" name="Picture 5"/>
          <p:cNvPicPr>
            <a:picLocks noChangeAspect="1"/>
          </p:cNvPicPr>
          <p:nvPr/>
        </p:nvPicPr>
        <p:blipFill rotWithShape="1">
          <a:blip r:embed="rId3">
            <a:clrChange>
              <a:clrFrom>
                <a:srgbClr val="FFFFFB"/>
              </a:clrFrom>
              <a:clrTo>
                <a:srgbClr val="FFFFFB">
                  <a:alpha val="0"/>
                </a:srgbClr>
              </a:clrTo>
            </a:clrChange>
          </a:blip>
          <a:srcRect l="2616"/>
          <a:stretch/>
        </p:blipFill>
        <p:spPr>
          <a:xfrm>
            <a:off x="7524329" y="0"/>
            <a:ext cx="1619671" cy="1968657"/>
          </a:xfrm>
          <a:prstGeom prst="rect">
            <a:avLst/>
          </a:prstGeom>
        </p:spPr>
      </p:pic>
    </p:spTree>
    <p:extLst>
      <p:ext uri="{BB962C8B-B14F-4D97-AF65-F5344CB8AC3E}">
        <p14:creationId xmlns:p14="http://schemas.microsoft.com/office/powerpoint/2010/main" val="13175471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dirty="0">
                <a:latin typeface="Eras Bold ITC" pitchFamily="34" charset="0"/>
              </a:rPr>
              <a:t>Example 2: Brian </a:t>
            </a:r>
            <a:r>
              <a:rPr lang="en-AU" sz="2000" b="1" dirty="0">
                <a:latin typeface="Eras Bold ITC" pitchFamily="34" charset="0"/>
              </a:rPr>
              <a:t>cont.</a:t>
            </a:r>
            <a:endParaRPr lang="en-AU" b="1" dirty="0">
              <a:latin typeface="Kristen ITC" pitchFamily="66" charset="0"/>
            </a:endParaRPr>
          </a:p>
        </p:txBody>
      </p:sp>
      <p:sp>
        <p:nvSpPr>
          <p:cNvPr id="3" name="Content Placeholder 2"/>
          <p:cNvSpPr>
            <a:spLocks noGrp="1"/>
          </p:cNvSpPr>
          <p:nvPr>
            <p:ph idx="1"/>
          </p:nvPr>
        </p:nvSpPr>
        <p:spPr/>
        <p:txBody>
          <a:bodyPr anchor="t">
            <a:normAutofit/>
          </a:bodyPr>
          <a:lstStyle/>
          <a:p>
            <a:pPr marL="0" indent="0" algn="just">
              <a:buNone/>
            </a:pPr>
            <a:r>
              <a:rPr lang="en-AU" sz="2000" b="1" dirty="0" smtClean="0">
                <a:latin typeface="Lucida Sans Unicode" pitchFamily="34" charset="0"/>
                <a:cs typeface="Lucida Sans Unicode" pitchFamily="34" charset="0"/>
              </a:rPr>
              <a:t>Brian is currently functioning at the pre-intentional level because he:</a:t>
            </a:r>
            <a:endParaRPr lang="en-AU" sz="2000" b="1" dirty="0">
              <a:latin typeface="Lucida Sans Unicode" pitchFamily="34" charset="0"/>
              <a:cs typeface="Lucida Sans Unicode" pitchFamily="34" charset="0"/>
            </a:endParaRPr>
          </a:p>
          <a:p>
            <a:pPr algn="just">
              <a:buFont typeface="Arial" pitchFamily="34" charset="0"/>
              <a:buChar char="•"/>
            </a:pPr>
            <a:r>
              <a:rPr lang="en-AU" sz="2000" dirty="0">
                <a:latin typeface="Lucida Sans Unicode" pitchFamily="34" charset="0"/>
                <a:cs typeface="Lucida Sans Unicode" pitchFamily="34" charset="0"/>
              </a:rPr>
              <a:t>c</a:t>
            </a:r>
            <a:r>
              <a:rPr lang="en-AU" sz="2000" dirty="0" smtClean="0">
                <a:latin typeface="Lucida Sans Unicode" pitchFamily="34" charset="0"/>
                <a:cs typeface="Lucida Sans Unicode" pitchFamily="34" charset="0"/>
              </a:rPr>
              <a:t>an fix his gaze</a:t>
            </a:r>
            <a:endParaRPr lang="en-AU" sz="2000" dirty="0">
              <a:latin typeface="Lucida Sans Unicode" pitchFamily="34" charset="0"/>
              <a:cs typeface="Lucida Sans Unicode" pitchFamily="34" charset="0"/>
            </a:endParaRPr>
          </a:p>
          <a:p>
            <a:pPr algn="just">
              <a:buFont typeface="Arial" pitchFamily="34" charset="0"/>
              <a:buChar char="•"/>
            </a:pPr>
            <a:r>
              <a:rPr lang="en-AU" sz="2000" dirty="0">
                <a:latin typeface="Lucida Sans Unicode" pitchFamily="34" charset="0"/>
                <a:cs typeface="Lucida Sans Unicode" pitchFamily="34" charset="0"/>
              </a:rPr>
              <a:t>a</a:t>
            </a:r>
            <a:r>
              <a:rPr lang="en-AU" sz="2000" dirty="0" smtClean="0">
                <a:latin typeface="Lucida Sans Unicode" pitchFamily="34" charset="0"/>
                <a:cs typeface="Lucida Sans Unicode" pitchFamily="34" charset="0"/>
              </a:rPr>
              <a:t>ppears to enjoy books</a:t>
            </a:r>
          </a:p>
          <a:p>
            <a:pPr algn="just">
              <a:buFont typeface="Arial" pitchFamily="34" charset="0"/>
              <a:buChar char="•"/>
            </a:pPr>
            <a:endParaRPr lang="en-AU" sz="2000" dirty="0" smtClean="0">
              <a:latin typeface="Lucida Sans Unicode" pitchFamily="34" charset="0"/>
              <a:cs typeface="Lucida Sans Unicode" pitchFamily="34" charset="0"/>
            </a:endParaRPr>
          </a:p>
          <a:p>
            <a:pPr algn="just">
              <a:buFont typeface="Arial" pitchFamily="34" charset="0"/>
              <a:buChar char="•"/>
            </a:pPr>
            <a:r>
              <a:rPr lang="en-AU" sz="2000" dirty="0" smtClean="0">
                <a:latin typeface="Lucida Sans Unicode" pitchFamily="34" charset="0"/>
                <a:cs typeface="Lucida Sans Unicode" pitchFamily="34" charset="0"/>
              </a:rPr>
              <a:t>The next step for Brian will be working towards an intentional level in Reading and Viewing 1: Book Knowledge.</a:t>
            </a:r>
          </a:p>
        </p:txBody>
      </p:sp>
      <p:pic>
        <p:nvPicPr>
          <p:cNvPr id="6" name="Picture 5"/>
          <p:cNvPicPr>
            <a:picLocks noChangeAspect="1"/>
          </p:cNvPicPr>
          <p:nvPr/>
        </p:nvPicPr>
        <p:blipFill rotWithShape="1">
          <a:blip r:embed="rId3">
            <a:clrChange>
              <a:clrFrom>
                <a:srgbClr val="FFFFFB"/>
              </a:clrFrom>
              <a:clrTo>
                <a:srgbClr val="FFFFFB">
                  <a:alpha val="0"/>
                </a:srgbClr>
              </a:clrTo>
            </a:clrChange>
          </a:blip>
          <a:srcRect l="2616"/>
          <a:stretch/>
        </p:blipFill>
        <p:spPr>
          <a:xfrm>
            <a:off x="7524329" y="0"/>
            <a:ext cx="1619671" cy="1968657"/>
          </a:xfrm>
          <a:prstGeom prst="rect">
            <a:avLst/>
          </a:prstGeom>
        </p:spPr>
      </p:pic>
    </p:spTree>
    <p:extLst>
      <p:ext uri="{BB962C8B-B14F-4D97-AF65-F5344CB8AC3E}">
        <p14:creationId xmlns:p14="http://schemas.microsoft.com/office/powerpoint/2010/main" val="270389763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116632"/>
            <a:ext cx="7125113" cy="924475"/>
          </a:xfrm>
        </p:spPr>
        <p:txBody>
          <a:bodyPr/>
          <a:lstStyle/>
          <a:p>
            <a:pPr algn="ctr"/>
            <a:r>
              <a:rPr lang="en-AU" b="1" dirty="0">
                <a:latin typeface="Eras Bold ITC" pitchFamily="34" charset="0"/>
              </a:rPr>
              <a:t>Example 2: Brian </a:t>
            </a:r>
            <a:r>
              <a:rPr lang="en-AU" sz="2000" b="1" dirty="0">
                <a:latin typeface="Eras Bold ITC" pitchFamily="34" charset="0"/>
              </a:rPr>
              <a:t>cont.</a:t>
            </a:r>
            <a:endParaRPr lang="en-AU" b="1" dirty="0">
              <a:latin typeface="Kristen ITC" pitchFamily="66" charset="0"/>
            </a:endParaRPr>
          </a:p>
        </p:txBody>
      </p:sp>
      <p:pic>
        <p:nvPicPr>
          <p:cNvPr id="6" name="Picture 5"/>
          <p:cNvPicPr>
            <a:picLocks noChangeAspect="1"/>
          </p:cNvPicPr>
          <p:nvPr/>
        </p:nvPicPr>
        <p:blipFill rotWithShape="1">
          <a:blip r:embed="rId3"/>
          <a:srcRect l="50359" t="21677" r="22580" b="10423"/>
          <a:stretch/>
        </p:blipFill>
        <p:spPr bwMode="auto">
          <a:xfrm>
            <a:off x="6588224" y="2852936"/>
            <a:ext cx="2041741" cy="2880000"/>
          </a:xfrm>
          <a:prstGeom prst="rect">
            <a:avLst/>
          </a:prstGeom>
          <a:ln>
            <a:noFill/>
          </a:ln>
          <a:extLst>
            <a:ext uri="{53640926-AAD7-44d8-BBD7-CCE9431645EC}">
              <a14:shadowObscured xmlns:a14="http://schemas.microsoft.com/office/drawing/2010/main"/>
            </a:ext>
          </a:extLst>
        </p:spPr>
      </p:pic>
      <p:sp>
        <p:nvSpPr>
          <p:cNvPr id="7" name="Content Placeholder 2"/>
          <p:cNvSpPr txBox="1">
            <a:spLocks/>
          </p:cNvSpPr>
          <p:nvPr/>
        </p:nvSpPr>
        <p:spPr>
          <a:xfrm>
            <a:off x="323528" y="1268760"/>
            <a:ext cx="6162659" cy="5042892"/>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marL="0" indent="0" algn="just">
              <a:buFont typeface="Wingdings 2" charset="2"/>
              <a:buNone/>
            </a:pPr>
            <a:r>
              <a:rPr lang="en-AU" sz="2000" b="1" dirty="0" smtClean="0">
                <a:latin typeface="Lucida Sans Unicode" pitchFamily="34" charset="0"/>
                <a:cs typeface="Lucida Sans Unicode" pitchFamily="34" charset="0"/>
              </a:rPr>
              <a:t>Refer to the relevant planning, programming and assessing section of Reading and Viewing 1: Book Knowledge.</a:t>
            </a:r>
          </a:p>
          <a:p>
            <a:pPr marL="0" indent="0" algn="just">
              <a:buFont typeface="Wingdings 2" charset="2"/>
              <a:buNone/>
            </a:pPr>
            <a:r>
              <a:rPr lang="en-AU" sz="2000" dirty="0" smtClean="0">
                <a:latin typeface="Lucida Sans Unicode" pitchFamily="34" charset="0"/>
                <a:cs typeface="Lucida Sans Unicode" pitchFamily="34" charset="0"/>
              </a:rPr>
              <a:t>Determine an appropriate intentional indicator for Brian:</a:t>
            </a:r>
          </a:p>
          <a:p>
            <a:pPr marL="800100" lvl="2" indent="0">
              <a:buFont typeface="Wingdings 2" charset="2"/>
              <a:buNone/>
            </a:pPr>
            <a:r>
              <a:rPr lang="en-AU" sz="1900" dirty="0" smtClean="0">
                <a:latin typeface="Lucida Sans Unicode" pitchFamily="34" charset="0"/>
                <a:cs typeface="Lucida Sans Unicode" pitchFamily="34" charset="0"/>
              </a:rPr>
              <a:t>Briefly looks at a book</a:t>
            </a:r>
          </a:p>
          <a:p>
            <a:pPr algn="just">
              <a:buFont typeface="Arial" pitchFamily="34" charset="0"/>
              <a:buChar char="•"/>
            </a:pPr>
            <a:r>
              <a:rPr lang="en-AU" sz="2000" dirty="0" smtClean="0">
                <a:latin typeface="Lucida Sans Unicode" pitchFamily="34" charset="0"/>
                <a:cs typeface="Lucida Sans Unicode" pitchFamily="34" charset="0"/>
              </a:rPr>
              <a:t>Set a relevant SMART goal to work toward this indicator:</a:t>
            </a:r>
          </a:p>
          <a:p>
            <a:pPr marL="800100" lvl="2" indent="0">
              <a:buNone/>
            </a:pPr>
            <a:r>
              <a:rPr lang="en-AU" sz="1900" dirty="0">
                <a:latin typeface="Lucida Sans Unicode" pitchFamily="34" charset="0"/>
                <a:cs typeface="Lucida Sans Unicode" pitchFamily="34" charset="0"/>
              </a:rPr>
              <a:t>Brian will </a:t>
            </a:r>
            <a:r>
              <a:rPr lang="en-AU" sz="1900" dirty="0" smtClean="0">
                <a:latin typeface="Lucida Sans Unicode" pitchFamily="34" charset="0"/>
                <a:cs typeface="Lucida Sans Unicode" pitchFamily="34" charset="0"/>
              </a:rPr>
              <a:t>look at a book being </a:t>
            </a:r>
            <a:r>
              <a:rPr lang="en-AU" sz="1900" dirty="0">
                <a:latin typeface="Lucida Sans Unicode" pitchFamily="34" charset="0"/>
                <a:cs typeface="Lucida Sans Unicode" pitchFamily="34" charset="0"/>
              </a:rPr>
              <a:t>read to him for 30 seconds </a:t>
            </a:r>
            <a:r>
              <a:rPr lang="en-AU" sz="1900" dirty="0" smtClean="0">
                <a:latin typeface="Lucida Sans Unicode" pitchFamily="34" charset="0"/>
                <a:cs typeface="Lucida Sans Unicode" pitchFamily="34" charset="0"/>
              </a:rPr>
              <a:t>on </a:t>
            </a:r>
            <a:r>
              <a:rPr lang="en-AU" sz="1900" dirty="0">
                <a:latin typeface="Lucida Sans Unicode" pitchFamily="34" charset="0"/>
                <a:cs typeface="Lucida Sans Unicode" pitchFamily="34" charset="0"/>
              </a:rPr>
              <a:t>5 </a:t>
            </a:r>
            <a:r>
              <a:rPr lang="en-AU" sz="1900" dirty="0" smtClean="0">
                <a:latin typeface="Lucida Sans Unicode" pitchFamily="34" charset="0"/>
                <a:cs typeface="Lucida Sans Unicode" pitchFamily="34" charset="0"/>
              </a:rPr>
              <a:t>occasions.</a:t>
            </a:r>
          </a:p>
        </p:txBody>
      </p:sp>
      <p:pic>
        <p:nvPicPr>
          <p:cNvPr id="8" name="Picture 7"/>
          <p:cNvPicPr>
            <a:picLocks noChangeAspect="1"/>
          </p:cNvPicPr>
          <p:nvPr/>
        </p:nvPicPr>
        <p:blipFill rotWithShape="1">
          <a:blip r:embed="rId4">
            <a:clrChange>
              <a:clrFrom>
                <a:srgbClr val="FFFFFB"/>
              </a:clrFrom>
              <a:clrTo>
                <a:srgbClr val="FFFFFB">
                  <a:alpha val="0"/>
                </a:srgbClr>
              </a:clrTo>
            </a:clrChange>
          </a:blip>
          <a:srcRect l="2616"/>
          <a:stretch/>
        </p:blipFill>
        <p:spPr>
          <a:xfrm>
            <a:off x="7524329" y="0"/>
            <a:ext cx="1619671" cy="1968657"/>
          </a:xfrm>
          <a:prstGeom prst="rect">
            <a:avLst/>
          </a:prstGeom>
        </p:spPr>
      </p:pic>
    </p:spTree>
    <p:extLst>
      <p:ext uri="{BB962C8B-B14F-4D97-AF65-F5344CB8AC3E}">
        <p14:creationId xmlns:p14="http://schemas.microsoft.com/office/powerpoint/2010/main" val="29933878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79512" y="188640"/>
            <a:ext cx="4464496" cy="6207090"/>
          </a:xfrm>
          <a:prstGeom prst="rect">
            <a:avLst/>
          </a:prstGeom>
        </p:spPr>
      </p:pic>
      <p:sp>
        <p:nvSpPr>
          <p:cNvPr id="2" name="Title 1"/>
          <p:cNvSpPr>
            <a:spLocks noGrp="1"/>
          </p:cNvSpPr>
          <p:nvPr>
            <p:ph type="title"/>
          </p:nvPr>
        </p:nvSpPr>
        <p:spPr>
          <a:xfrm>
            <a:off x="4572000" y="332656"/>
            <a:ext cx="4930707" cy="924475"/>
          </a:xfrm>
        </p:spPr>
        <p:txBody>
          <a:bodyPr/>
          <a:lstStyle/>
          <a:p>
            <a:pPr algn="ctr"/>
            <a:r>
              <a:rPr lang="en-AU" b="1" dirty="0">
                <a:latin typeface="Eras Bold ITC" pitchFamily="34" charset="0"/>
              </a:rPr>
              <a:t>Example 2: Brian </a:t>
            </a:r>
            <a:r>
              <a:rPr lang="en-AU" sz="2000" b="1" dirty="0">
                <a:latin typeface="Eras Bold ITC" pitchFamily="34" charset="0"/>
              </a:rPr>
              <a:t>cont.</a:t>
            </a:r>
            <a:endParaRPr lang="en-AU" b="1" dirty="0">
              <a:latin typeface="Kristen ITC" pitchFamily="66" charset="0"/>
            </a:endParaRPr>
          </a:p>
        </p:txBody>
      </p:sp>
      <p:sp>
        <p:nvSpPr>
          <p:cNvPr id="7" name="Content Placeholder 2"/>
          <p:cNvSpPr txBox="1">
            <a:spLocks/>
          </p:cNvSpPr>
          <p:nvPr/>
        </p:nvSpPr>
        <p:spPr>
          <a:xfrm>
            <a:off x="4860032" y="1268760"/>
            <a:ext cx="3888431" cy="3672408"/>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marL="0" indent="0" algn="just">
              <a:buFont typeface="Wingdings 2" charset="2"/>
              <a:buNone/>
            </a:pPr>
            <a:r>
              <a:rPr lang="en-AU" sz="2000" b="1" dirty="0" smtClean="0">
                <a:latin typeface="Lucida Sans Unicode" pitchFamily="34" charset="0"/>
                <a:cs typeface="Lucida Sans Unicode" pitchFamily="34" charset="0"/>
              </a:rPr>
              <a:t>Review the suggested teaching strategies for the chosen indicator in </a:t>
            </a:r>
            <a:r>
              <a:rPr lang="en-AU" sz="2000" dirty="0" smtClean="0">
                <a:latin typeface="Lucida Sans Unicode" pitchFamily="34" charset="0"/>
                <a:cs typeface="Lucida Sans Unicode" pitchFamily="34" charset="0"/>
              </a:rPr>
              <a:t>R&amp;V1 – Book Knowledge.</a:t>
            </a:r>
          </a:p>
          <a:p>
            <a:pPr marL="0" indent="0" algn="just">
              <a:buFont typeface="Wingdings 2" charset="2"/>
              <a:buNone/>
            </a:pPr>
            <a:endParaRPr lang="en-AU" sz="2000" dirty="0" smtClean="0">
              <a:latin typeface="Lucida Sans Unicode" pitchFamily="34" charset="0"/>
              <a:cs typeface="Lucida Sans Unicode" pitchFamily="34" charset="0"/>
            </a:endParaRPr>
          </a:p>
        </p:txBody>
      </p:sp>
      <p:sp>
        <p:nvSpPr>
          <p:cNvPr id="9" name="Oval 8"/>
          <p:cNvSpPr/>
          <p:nvPr/>
        </p:nvSpPr>
        <p:spPr>
          <a:xfrm>
            <a:off x="467544" y="692696"/>
            <a:ext cx="3816424" cy="2088232"/>
          </a:xfrm>
          <a:prstGeom prst="ellipse">
            <a:avLst/>
          </a:prstGeom>
          <a:noFill/>
          <a:ln w="19050" cmpd="sng">
            <a:solidFill>
              <a:srgbClr val="C62D0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rotWithShape="1">
          <a:blip r:embed="rId4">
            <a:clrChange>
              <a:clrFrom>
                <a:srgbClr val="FFFFFB"/>
              </a:clrFrom>
              <a:clrTo>
                <a:srgbClr val="FFFFFB">
                  <a:alpha val="0"/>
                </a:srgbClr>
              </a:clrTo>
            </a:clrChange>
          </a:blip>
          <a:srcRect l="2616"/>
          <a:stretch/>
        </p:blipFill>
        <p:spPr>
          <a:xfrm>
            <a:off x="7524329" y="4880839"/>
            <a:ext cx="1619671" cy="1968657"/>
          </a:xfrm>
          <a:prstGeom prst="rect">
            <a:avLst/>
          </a:prstGeom>
        </p:spPr>
      </p:pic>
    </p:spTree>
    <p:extLst>
      <p:ext uri="{BB962C8B-B14F-4D97-AF65-F5344CB8AC3E}">
        <p14:creationId xmlns:p14="http://schemas.microsoft.com/office/powerpoint/2010/main" val="16460718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88640"/>
            <a:ext cx="7125113" cy="924475"/>
          </a:xfrm>
        </p:spPr>
        <p:txBody>
          <a:bodyPr/>
          <a:lstStyle/>
          <a:p>
            <a:pPr algn="ctr"/>
            <a:r>
              <a:rPr lang="en-AU" b="1" dirty="0">
                <a:latin typeface="Eras Bold ITC" pitchFamily="34" charset="0"/>
              </a:rPr>
              <a:t>Example 2: Brian </a:t>
            </a:r>
            <a:r>
              <a:rPr lang="en-AU" sz="2000" b="1" dirty="0">
                <a:latin typeface="Eras Bold ITC" pitchFamily="34" charset="0"/>
              </a:rPr>
              <a:t>cont.</a:t>
            </a:r>
            <a:endParaRPr lang="en-AU" b="1" dirty="0">
              <a:latin typeface="Kristen ITC" pitchFamily="66" charset="0"/>
            </a:endParaRPr>
          </a:p>
        </p:txBody>
      </p:sp>
      <p:pic>
        <p:nvPicPr>
          <p:cNvPr id="6" name="Picture 5"/>
          <p:cNvPicPr>
            <a:picLocks noChangeAspect="1"/>
          </p:cNvPicPr>
          <p:nvPr/>
        </p:nvPicPr>
        <p:blipFill>
          <a:blip r:embed="rId3"/>
          <a:stretch>
            <a:fillRect/>
          </a:stretch>
        </p:blipFill>
        <p:spPr>
          <a:xfrm>
            <a:off x="611560" y="1556792"/>
            <a:ext cx="8208912" cy="5181705"/>
          </a:xfrm>
          <a:prstGeom prst="rect">
            <a:avLst/>
          </a:prstGeom>
        </p:spPr>
      </p:pic>
      <p:sp>
        <p:nvSpPr>
          <p:cNvPr id="4" name="Oval 3"/>
          <p:cNvSpPr/>
          <p:nvPr/>
        </p:nvSpPr>
        <p:spPr>
          <a:xfrm>
            <a:off x="827584" y="4005064"/>
            <a:ext cx="1368152" cy="1008112"/>
          </a:xfrm>
          <a:prstGeom prst="ellipse">
            <a:avLst/>
          </a:prstGeom>
          <a:noFill/>
          <a:ln w="28575" cmpd="sng">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187624" y="4228525"/>
            <a:ext cx="521973" cy="276999"/>
          </a:xfrm>
          <a:prstGeom prst="rect">
            <a:avLst/>
          </a:prstGeom>
          <a:noFill/>
        </p:spPr>
        <p:txBody>
          <a:bodyPr wrap="none" rtlCol="0">
            <a:spAutoFit/>
          </a:bodyPr>
          <a:lstStyle/>
          <a:p>
            <a:r>
              <a:rPr lang="en-US" sz="1200" b="1" dirty="0" smtClean="0">
                <a:solidFill>
                  <a:srgbClr val="000000"/>
                </a:solidFill>
                <a:latin typeface="Calibri"/>
                <a:cs typeface="Calibri"/>
              </a:rPr>
              <a:t>Brian</a:t>
            </a:r>
            <a:endParaRPr lang="en-US" sz="1200" b="1" dirty="0">
              <a:solidFill>
                <a:srgbClr val="000000"/>
              </a:solidFill>
              <a:latin typeface="Calibri"/>
              <a:cs typeface="Calibri"/>
            </a:endParaRPr>
          </a:p>
        </p:txBody>
      </p:sp>
      <p:pic>
        <p:nvPicPr>
          <p:cNvPr id="8" name="Picture 7"/>
          <p:cNvPicPr>
            <a:picLocks noChangeAspect="1"/>
          </p:cNvPicPr>
          <p:nvPr/>
        </p:nvPicPr>
        <p:blipFill rotWithShape="1">
          <a:blip r:embed="rId4">
            <a:clrChange>
              <a:clrFrom>
                <a:srgbClr val="FFFFFB"/>
              </a:clrFrom>
              <a:clrTo>
                <a:srgbClr val="FFFFFB">
                  <a:alpha val="0"/>
                </a:srgbClr>
              </a:clrTo>
            </a:clrChange>
          </a:blip>
          <a:srcRect l="2616"/>
          <a:stretch/>
        </p:blipFill>
        <p:spPr>
          <a:xfrm>
            <a:off x="7524329" y="0"/>
            <a:ext cx="1619671" cy="1968657"/>
          </a:xfrm>
          <a:prstGeom prst="rect">
            <a:avLst/>
          </a:prstGeom>
        </p:spPr>
      </p:pic>
    </p:spTree>
    <p:extLst>
      <p:ext uri="{BB962C8B-B14F-4D97-AF65-F5344CB8AC3E}">
        <p14:creationId xmlns:p14="http://schemas.microsoft.com/office/powerpoint/2010/main" val="381294464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79512" y="1412776"/>
            <a:ext cx="1728192"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ounded Rectangle 9"/>
          <p:cNvSpPr/>
          <p:nvPr/>
        </p:nvSpPr>
        <p:spPr>
          <a:xfrm>
            <a:off x="129168" y="2924944"/>
            <a:ext cx="2066568" cy="12241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p:cNvSpPr txBox="1"/>
          <p:nvPr/>
        </p:nvSpPr>
        <p:spPr>
          <a:xfrm>
            <a:off x="172833" y="3068960"/>
            <a:ext cx="2066153" cy="923330"/>
          </a:xfrm>
          <a:prstGeom prst="rect">
            <a:avLst/>
          </a:prstGeom>
          <a:noFill/>
        </p:spPr>
        <p:txBody>
          <a:bodyPr wrap="none" rtlCol="0">
            <a:spAutoFit/>
          </a:bodyPr>
          <a:lstStyle/>
          <a:p>
            <a:r>
              <a:rPr lang="en-US" dirty="0" smtClean="0">
                <a:latin typeface="Calibri"/>
                <a:cs typeface="Calibri"/>
              </a:rPr>
              <a:t>Daily lesson planner</a:t>
            </a:r>
          </a:p>
          <a:p>
            <a:r>
              <a:rPr lang="en-US" dirty="0">
                <a:latin typeface="Calibri"/>
                <a:cs typeface="Calibri"/>
              </a:rPr>
              <a:t>w</a:t>
            </a:r>
            <a:r>
              <a:rPr lang="en-US" dirty="0" smtClean="0">
                <a:latin typeface="Calibri"/>
                <a:cs typeface="Calibri"/>
              </a:rPr>
              <a:t>ith 3 sessions per </a:t>
            </a:r>
          </a:p>
          <a:p>
            <a:r>
              <a:rPr lang="en-US" dirty="0" smtClean="0">
                <a:latin typeface="Calibri"/>
                <a:cs typeface="Calibri"/>
              </a:rPr>
              <a:t>day</a:t>
            </a:r>
            <a:endParaRPr lang="en-US" dirty="0">
              <a:latin typeface="Calibri"/>
              <a:cs typeface="Calibri"/>
            </a:endParaRPr>
          </a:p>
        </p:txBody>
      </p:sp>
      <p:sp>
        <p:nvSpPr>
          <p:cNvPr id="16" name="Rounded Rectangle 15"/>
          <p:cNvSpPr/>
          <p:nvPr/>
        </p:nvSpPr>
        <p:spPr>
          <a:xfrm>
            <a:off x="179511" y="4653135"/>
            <a:ext cx="2210091" cy="139503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TextBox 19"/>
          <p:cNvSpPr txBox="1"/>
          <p:nvPr/>
        </p:nvSpPr>
        <p:spPr>
          <a:xfrm>
            <a:off x="179512" y="4740018"/>
            <a:ext cx="2186416" cy="1200329"/>
          </a:xfrm>
          <a:prstGeom prst="rect">
            <a:avLst/>
          </a:prstGeom>
          <a:noFill/>
        </p:spPr>
        <p:txBody>
          <a:bodyPr wrap="none" rtlCol="0">
            <a:spAutoFit/>
          </a:bodyPr>
          <a:lstStyle/>
          <a:p>
            <a:r>
              <a:rPr lang="en-US" dirty="0" smtClean="0">
                <a:latin typeface="Calibri"/>
                <a:cs typeface="Calibri"/>
              </a:rPr>
              <a:t>Notes – student </a:t>
            </a:r>
          </a:p>
          <a:p>
            <a:r>
              <a:rPr lang="en-US" dirty="0">
                <a:latin typeface="Calibri"/>
                <a:cs typeface="Calibri"/>
              </a:rPr>
              <a:t>a</a:t>
            </a:r>
            <a:r>
              <a:rPr lang="en-US" dirty="0" smtClean="0">
                <a:latin typeface="Calibri"/>
                <a:cs typeface="Calibri"/>
              </a:rPr>
              <a:t>ssessment, </a:t>
            </a:r>
            <a:r>
              <a:rPr lang="en-US" dirty="0">
                <a:latin typeface="Calibri"/>
                <a:cs typeface="Calibri"/>
              </a:rPr>
              <a:t>p</a:t>
            </a:r>
            <a:r>
              <a:rPr lang="en-US" dirty="0" smtClean="0">
                <a:latin typeface="Calibri"/>
                <a:cs typeface="Calibri"/>
              </a:rPr>
              <a:t>rogram </a:t>
            </a:r>
          </a:p>
          <a:p>
            <a:r>
              <a:rPr lang="en-US" dirty="0" smtClean="0">
                <a:latin typeface="Calibri"/>
                <a:cs typeface="Calibri"/>
              </a:rPr>
              <a:t>evaluation or other </a:t>
            </a:r>
          </a:p>
          <a:p>
            <a:r>
              <a:rPr lang="en-US" dirty="0" smtClean="0">
                <a:latin typeface="Calibri"/>
                <a:cs typeface="Calibri"/>
              </a:rPr>
              <a:t>comments</a:t>
            </a:r>
            <a:endParaRPr lang="en-US" dirty="0">
              <a:latin typeface="Calibri"/>
              <a:cs typeface="Calibri"/>
            </a:endParaRPr>
          </a:p>
        </p:txBody>
      </p:sp>
      <p:grpSp>
        <p:nvGrpSpPr>
          <p:cNvPr id="23" name="Group 22"/>
          <p:cNvGrpSpPr/>
          <p:nvPr/>
        </p:nvGrpSpPr>
        <p:grpSpPr>
          <a:xfrm>
            <a:off x="251520" y="1556792"/>
            <a:ext cx="8725892" cy="4575250"/>
            <a:chOff x="251520" y="1556792"/>
            <a:chExt cx="8725892" cy="4575250"/>
          </a:xfrm>
        </p:grpSpPr>
        <p:pic>
          <p:nvPicPr>
            <p:cNvPr id="4" name="Picture 3"/>
            <p:cNvPicPr>
              <a:picLocks noChangeAspect="1"/>
            </p:cNvPicPr>
            <p:nvPr/>
          </p:nvPicPr>
          <p:blipFill>
            <a:blip r:embed="rId3"/>
            <a:stretch>
              <a:fillRect/>
            </a:stretch>
          </p:blipFill>
          <p:spPr>
            <a:xfrm>
              <a:off x="2483768" y="1700808"/>
              <a:ext cx="6493644" cy="4431234"/>
            </a:xfrm>
            <a:prstGeom prst="rect">
              <a:avLst/>
            </a:prstGeom>
          </p:spPr>
        </p:pic>
        <p:cxnSp>
          <p:nvCxnSpPr>
            <p:cNvPr id="6" name="Straight Arrow Connector 5"/>
            <p:cNvCxnSpPr/>
            <p:nvPr/>
          </p:nvCxnSpPr>
          <p:spPr>
            <a:xfrm>
              <a:off x="1907704" y="1844824"/>
              <a:ext cx="792088" cy="288032"/>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251520" y="1556792"/>
              <a:ext cx="1685077" cy="369332"/>
            </a:xfrm>
            <a:prstGeom prst="rect">
              <a:avLst/>
            </a:prstGeom>
            <a:noFill/>
          </p:spPr>
          <p:txBody>
            <a:bodyPr wrap="none" rtlCol="0">
              <a:spAutoFit/>
            </a:bodyPr>
            <a:lstStyle/>
            <a:p>
              <a:r>
                <a:rPr lang="en-US" dirty="0" smtClean="0">
                  <a:latin typeface="Calibri"/>
                  <a:cs typeface="Calibri"/>
                </a:rPr>
                <a:t>Program Details</a:t>
              </a:r>
              <a:endParaRPr lang="en-US" dirty="0">
                <a:latin typeface="Calibri"/>
                <a:cs typeface="Calibri"/>
              </a:endParaRPr>
            </a:p>
          </p:txBody>
        </p:sp>
        <p:cxnSp>
          <p:nvCxnSpPr>
            <p:cNvPr id="12" name="Straight Arrow Connector 11"/>
            <p:cNvCxnSpPr/>
            <p:nvPr/>
          </p:nvCxnSpPr>
          <p:spPr>
            <a:xfrm flipV="1">
              <a:off x="2195736" y="2852936"/>
              <a:ext cx="1152128" cy="576064"/>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flipV="1">
              <a:off x="2483768" y="2708920"/>
              <a:ext cx="5472608" cy="2736304"/>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grpSp>
      <p:sp>
        <p:nvSpPr>
          <p:cNvPr id="15" name="Title 1"/>
          <p:cNvSpPr txBox="1">
            <a:spLocks/>
          </p:cNvSpPr>
          <p:nvPr/>
        </p:nvSpPr>
        <p:spPr>
          <a:xfrm>
            <a:off x="-182993" y="-7790"/>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dirty="0" smtClean="0">
                <a:latin typeface="Eras Bold ITC" pitchFamily="34" charset="0"/>
              </a:rPr>
              <a:t> </a:t>
            </a:r>
            <a:r>
              <a:rPr lang="en-AU" sz="2400" dirty="0" smtClean="0">
                <a:latin typeface="Eras Bold ITC" pitchFamily="34" charset="0"/>
              </a:rPr>
              <a:t>Brian </a:t>
            </a:r>
            <a:r>
              <a:rPr lang="en-AU" sz="1800" i="1" dirty="0" smtClean="0">
                <a:latin typeface="Eras Bold ITC" pitchFamily="34" charset="0"/>
              </a:rPr>
              <a:t>cont.</a:t>
            </a:r>
            <a:endParaRPr lang="en-AU" sz="1800" i="1" dirty="0">
              <a:latin typeface="Eras Bold ITC" pitchFamily="34" charset="0"/>
            </a:endParaRPr>
          </a:p>
        </p:txBody>
      </p:sp>
      <p:pic>
        <p:nvPicPr>
          <p:cNvPr id="17" name="Picture 16"/>
          <p:cNvPicPr>
            <a:picLocks noChangeAspect="1"/>
          </p:cNvPicPr>
          <p:nvPr/>
        </p:nvPicPr>
        <p:blipFill rotWithShape="1">
          <a:blip r:embed="rId4">
            <a:clrChange>
              <a:clrFrom>
                <a:srgbClr val="FFFFFB"/>
              </a:clrFrom>
              <a:clrTo>
                <a:srgbClr val="FFFFFB">
                  <a:alpha val="0"/>
                </a:srgbClr>
              </a:clrTo>
            </a:clrChange>
          </a:blip>
          <a:srcRect l="2616"/>
          <a:stretch/>
        </p:blipFill>
        <p:spPr>
          <a:xfrm>
            <a:off x="7524329" y="0"/>
            <a:ext cx="1619671" cy="1968657"/>
          </a:xfrm>
          <a:prstGeom prst="rect">
            <a:avLst/>
          </a:prstGeom>
        </p:spPr>
      </p:pic>
    </p:spTree>
    <p:extLst>
      <p:ext uri="{BB962C8B-B14F-4D97-AF65-F5344CB8AC3E}">
        <p14:creationId xmlns:p14="http://schemas.microsoft.com/office/powerpoint/2010/main" val="1754913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76" y="4793"/>
            <a:ext cx="4460817" cy="924475"/>
          </a:xfrm>
        </p:spPr>
        <p:txBody>
          <a:bodyPr/>
          <a:lstStyle/>
          <a:p>
            <a:pPr algn="ctr"/>
            <a:r>
              <a:rPr lang="en-AU" dirty="0" smtClean="0">
                <a:latin typeface="Eras Bold ITC" pitchFamily="34" charset="0"/>
                <a:cs typeface="Gisha" pitchFamily="34" charset="-79"/>
              </a:rPr>
              <a:t>Outline of the Session</a:t>
            </a:r>
            <a:endParaRPr lang="en-AU" dirty="0">
              <a:latin typeface="Eras Bold ITC" pitchFamily="34" charset="0"/>
              <a:cs typeface="Gisha" pitchFamily="34" charset="-79"/>
            </a:endParaRPr>
          </a:p>
        </p:txBody>
      </p:sp>
      <p:sp>
        <p:nvSpPr>
          <p:cNvPr id="3" name="Content Placeholder 2"/>
          <p:cNvSpPr>
            <a:spLocks noGrp="1"/>
          </p:cNvSpPr>
          <p:nvPr>
            <p:ph idx="1"/>
          </p:nvPr>
        </p:nvSpPr>
        <p:spPr>
          <a:xfrm>
            <a:off x="4248789" y="908720"/>
            <a:ext cx="4715699" cy="3672408"/>
          </a:xfrm>
        </p:spPr>
        <p:txBody>
          <a:bodyPr anchor="t">
            <a:noAutofit/>
          </a:bodyPr>
          <a:lstStyle/>
          <a:p>
            <a:pPr>
              <a:buFont typeface="Arial" pitchFamily="34" charset="0"/>
              <a:buChar char="•"/>
            </a:pPr>
            <a:r>
              <a:rPr lang="en-AU" sz="2000" dirty="0" smtClean="0">
                <a:latin typeface="Lucida Sans Unicode" pitchFamily="34" charset="0"/>
                <a:cs typeface="Lucida Sans Unicode" pitchFamily="34" charset="0"/>
              </a:rPr>
              <a:t>Case Study 1 – Nina</a:t>
            </a:r>
          </a:p>
          <a:p>
            <a:pPr>
              <a:buFont typeface="Arial" pitchFamily="34" charset="0"/>
              <a:buChar char="•"/>
            </a:pPr>
            <a:r>
              <a:rPr lang="en-AU" sz="2000" dirty="0" smtClean="0">
                <a:latin typeface="Lucida Sans Unicode" pitchFamily="34" charset="0"/>
                <a:cs typeface="Lucida Sans Unicode" pitchFamily="34" charset="0"/>
              </a:rPr>
              <a:t>Case Study 2 – Brian</a:t>
            </a:r>
          </a:p>
          <a:p>
            <a:pPr>
              <a:buFont typeface="Arial" pitchFamily="34" charset="0"/>
              <a:buChar char="•"/>
            </a:pPr>
            <a:r>
              <a:rPr lang="en-AU" sz="2000" dirty="0" smtClean="0">
                <a:latin typeface="Lucida Sans Unicode" pitchFamily="34" charset="0"/>
                <a:cs typeface="Lucida Sans Unicode" pitchFamily="34" charset="0"/>
              </a:rPr>
              <a:t>Applying The English Framework to your students</a:t>
            </a:r>
            <a:endParaRPr lang="en-AU" sz="2000" dirty="0" smtClean="0">
              <a:latin typeface="Lucida Sans Unicode" pitchFamily="34" charset="0"/>
              <a:cs typeface="Lucida Sans Unicode" pitchFamily="34" charset="0"/>
            </a:endParaRPr>
          </a:p>
        </p:txBody>
      </p:sp>
      <p:pic>
        <p:nvPicPr>
          <p:cNvPr id="6" name="Picture 5"/>
          <p:cNvPicPr>
            <a:picLocks noChangeAspect="1"/>
          </p:cNvPicPr>
          <p:nvPr/>
        </p:nvPicPr>
        <p:blipFill>
          <a:blip r:embed="rId3"/>
          <a:stretch>
            <a:fillRect/>
          </a:stretch>
        </p:blipFill>
        <p:spPr>
          <a:xfrm>
            <a:off x="0" y="-99391"/>
            <a:ext cx="4139821" cy="6952554"/>
          </a:xfrm>
          <a:prstGeom prst="rect">
            <a:avLst/>
          </a:prstGeom>
        </p:spPr>
      </p:pic>
    </p:spTree>
    <p:extLst>
      <p:ext uri="{BB962C8B-B14F-4D97-AF65-F5344CB8AC3E}">
        <p14:creationId xmlns:p14="http://schemas.microsoft.com/office/powerpoint/2010/main" val="178223929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AU" b="1" dirty="0" smtClean="0">
                <a:latin typeface="Kristen ITC" pitchFamily="66" charset="0"/>
              </a:rPr>
              <a:t>Group Table Activities</a:t>
            </a:r>
            <a:endParaRPr lang="en-AU" b="1" dirty="0">
              <a:latin typeface="Kristen ITC" pitchFamily="66" charset="0"/>
            </a:endParaRPr>
          </a:p>
        </p:txBody>
      </p:sp>
      <p:pic>
        <p:nvPicPr>
          <p:cNvPr id="5122" name="Picture 2" descr="C:\Users\Isabel\AppData\Local\Microsoft\Windows\Temporary Internet Files\Content.IE5\SFBA3GRR\MC9002975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492238"/>
            <a:ext cx="4248472" cy="2720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9544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latin typeface="Eras Bold ITC" pitchFamily="34" charset="0"/>
              </a:rPr>
              <a:t>Group Table Activity</a:t>
            </a:r>
            <a:endParaRPr lang="en-AU" dirty="0">
              <a:latin typeface="Eras Bold ITC" pitchFamily="34" charset="0"/>
            </a:endParaRPr>
          </a:p>
        </p:txBody>
      </p:sp>
      <p:sp>
        <p:nvSpPr>
          <p:cNvPr id="3" name="Content Placeholder 2"/>
          <p:cNvSpPr>
            <a:spLocks noGrp="1"/>
          </p:cNvSpPr>
          <p:nvPr>
            <p:ph idx="1"/>
          </p:nvPr>
        </p:nvSpPr>
        <p:spPr/>
        <p:txBody>
          <a:bodyPr anchor="t">
            <a:normAutofit/>
          </a:bodyPr>
          <a:lstStyle/>
          <a:p>
            <a:pPr algn="just">
              <a:buFont typeface="Arial" pitchFamily="34" charset="0"/>
              <a:buChar char="•"/>
            </a:pPr>
            <a:r>
              <a:rPr lang="en-AU" sz="2000" dirty="0" smtClean="0">
                <a:latin typeface="Lucida Sans Unicode" pitchFamily="34" charset="0"/>
                <a:cs typeface="Lucida Sans Unicode" pitchFamily="34" charset="0"/>
              </a:rPr>
              <a:t>Groups of 3 at tables</a:t>
            </a:r>
          </a:p>
          <a:p>
            <a:pPr algn="just">
              <a:buFont typeface="Arial" pitchFamily="34" charset="0"/>
              <a:buChar char="•"/>
            </a:pPr>
            <a:r>
              <a:rPr lang="en-AU" sz="2000" dirty="0" smtClean="0">
                <a:latin typeface="Lucida Sans Unicode" pitchFamily="34" charset="0"/>
                <a:cs typeface="Lucida Sans Unicode" pitchFamily="34" charset="0"/>
              </a:rPr>
              <a:t>Choose a student and strand to focus on from the strands available on your table</a:t>
            </a:r>
          </a:p>
          <a:p>
            <a:pPr marL="800100" lvl="1" indent="-342900" algn="just">
              <a:buFont typeface="+mj-lt"/>
              <a:buAutoNum type="arabicPeriod"/>
            </a:pPr>
            <a:endParaRPr lang="en-AU" dirty="0" smtClean="0"/>
          </a:p>
          <a:p>
            <a:pPr marL="800100" lvl="1" indent="-342900" algn="just">
              <a:buFont typeface="+mj-lt"/>
              <a:buAutoNum type="arabicPeriod"/>
            </a:pPr>
            <a:endParaRPr lang="en-AU" dirty="0" smtClean="0"/>
          </a:p>
        </p:txBody>
      </p:sp>
    </p:spTree>
    <p:extLst>
      <p:ext uri="{BB962C8B-B14F-4D97-AF65-F5344CB8AC3E}">
        <p14:creationId xmlns:p14="http://schemas.microsoft.com/office/powerpoint/2010/main" val="5108162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6253"/>
            <a:ext cx="7125113" cy="924475"/>
          </a:xfrm>
        </p:spPr>
        <p:txBody>
          <a:bodyPr/>
          <a:lstStyle/>
          <a:p>
            <a:pPr algn="ctr"/>
            <a:r>
              <a:rPr lang="en-AU" dirty="0" smtClean="0">
                <a:latin typeface="Eras Bold ITC" pitchFamily="34" charset="0"/>
              </a:rPr>
              <a:t>Group Table Activity </a:t>
            </a:r>
            <a:r>
              <a:rPr lang="en-AU" sz="2000" dirty="0" smtClean="0">
                <a:latin typeface="Eras Bold ITC" pitchFamily="34" charset="0"/>
              </a:rPr>
              <a:t>cont.</a:t>
            </a:r>
            <a:endParaRPr lang="en-AU" sz="2000" dirty="0">
              <a:latin typeface="Eras Bold ITC" pitchFamily="34" charset="0"/>
            </a:endParaRPr>
          </a:p>
        </p:txBody>
      </p:sp>
      <p:sp>
        <p:nvSpPr>
          <p:cNvPr id="3" name="Content Placeholder 2"/>
          <p:cNvSpPr>
            <a:spLocks noGrp="1"/>
          </p:cNvSpPr>
          <p:nvPr>
            <p:ph idx="1"/>
          </p:nvPr>
        </p:nvSpPr>
        <p:spPr>
          <a:xfrm>
            <a:off x="1009443" y="1807361"/>
            <a:ext cx="7125112" cy="4717983"/>
          </a:xfrm>
        </p:spPr>
        <p:txBody>
          <a:bodyPr>
            <a:noAutofit/>
          </a:bodyPr>
          <a:lstStyle/>
          <a:p>
            <a:pPr algn="just">
              <a:buFont typeface="+mj-lt"/>
              <a:buAutoNum type="arabicPeriod"/>
            </a:pPr>
            <a:r>
              <a:rPr lang="en-AU" sz="2000" dirty="0" smtClean="0">
                <a:latin typeface="Lucida Sans Unicode" pitchFamily="34" charset="0"/>
                <a:cs typeface="Lucida Sans Unicode" pitchFamily="34" charset="0"/>
              </a:rPr>
              <a:t>Choose </a:t>
            </a:r>
            <a:r>
              <a:rPr lang="en-AU" sz="2000" dirty="0">
                <a:latin typeface="Lucida Sans Unicode" pitchFamily="34" charset="0"/>
                <a:cs typeface="Lucida Sans Unicode" pitchFamily="34" charset="0"/>
              </a:rPr>
              <a:t>a focus student and discuss the </a:t>
            </a:r>
            <a:r>
              <a:rPr lang="en-AU" sz="2000" dirty="0" smtClean="0">
                <a:latin typeface="Lucida Sans Unicode" pitchFamily="34" charset="0"/>
                <a:cs typeface="Lucida Sans Unicode" pitchFamily="34" charset="0"/>
              </a:rPr>
              <a:t>student’s age </a:t>
            </a:r>
            <a:r>
              <a:rPr lang="en-AU" sz="2000" dirty="0">
                <a:latin typeface="Lucida Sans Unicode" pitchFamily="34" charset="0"/>
                <a:cs typeface="Lucida Sans Unicode" pitchFamily="34" charset="0"/>
              </a:rPr>
              <a:t>and </a:t>
            </a:r>
            <a:r>
              <a:rPr lang="en-AU" sz="2000" dirty="0" smtClean="0">
                <a:latin typeface="Lucida Sans Unicode" pitchFamily="34" charset="0"/>
                <a:cs typeface="Lucida Sans Unicode" pitchFamily="34" charset="0"/>
              </a:rPr>
              <a:t>stage, current </a:t>
            </a:r>
            <a:r>
              <a:rPr lang="en-AU" sz="2000" dirty="0">
                <a:latin typeface="Lucida Sans Unicode" pitchFamily="34" charset="0"/>
                <a:cs typeface="Lucida Sans Unicode" pitchFamily="34" charset="0"/>
              </a:rPr>
              <a:t>skills in </a:t>
            </a:r>
            <a:r>
              <a:rPr lang="en-AU" sz="2000" dirty="0" smtClean="0">
                <a:latin typeface="Lucida Sans Unicode" pitchFamily="34" charset="0"/>
                <a:cs typeface="Lucida Sans Unicode" pitchFamily="34" charset="0"/>
              </a:rPr>
              <a:t>the focus strand, long </a:t>
            </a:r>
            <a:r>
              <a:rPr lang="en-AU" sz="2000" dirty="0">
                <a:latin typeface="Lucida Sans Unicode" pitchFamily="34" charset="0"/>
                <a:cs typeface="Lucida Sans Unicode" pitchFamily="34" charset="0"/>
              </a:rPr>
              <a:t>term </a:t>
            </a:r>
            <a:r>
              <a:rPr lang="en-AU" sz="2000" dirty="0" smtClean="0">
                <a:latin typeface="Lucida Sans Unicode" pitchFamily="34" charset="0"/>
                <a:cs typeface="Lucida Sans Unicode" pitchFamily="34" charset="0"/>
              </a:rPr>
              <a:t>goal/use </a:t>
            </a:r>
            <a:r>
              <a:rPr lang="en-AU" sz="2000" dirty="0">
                <a:latin typeface="Lucida Sans Unicode" pitchFamily="34" charset="0"/>
                <a:cs typeface="Lucida Sans Unicode" pitchFamily="34" charset="0"/>
              </a:rPr>
              <a:t>of skills to be taught</a:t>
            </a:r>
          </a:p>
          <a:p>
            <a:pPr marL="400050" algn="just">
              <a:buFont typeface="+mj-lt"/>
              <a:buAutoNum type="arabicPeriod"/>
            </a:pPr>
            <a:r>
              <a:rPr lang="en-AU" sz="2000" dirty="0">
                <a:latin typeface="Lucida Sans Unicode" pitchFamily="34" charset="0"/>
                <a:cs typeface="Lucida Sans Unicode" pitchFamily="34" charset="0"/>
              </a:rPr>
              <a:t>Identify the  English syllabus outcome and indicator the student needs to work towards</a:t>
            </a:r>
          </a:p>
          <a:p>
            <a:pPr marL="400050" algn="just">
              <a:buFont typeface="+mj-lt"/>
              <a:buAutoNum type="arabicPeriod"/>
            </a:pPr>
            <a:r>
              <a:rPr lang="en-AU" sz="2000" dirty="0">
                <a:latin typeface="Lucida Sans Unicode" pitchFamily="34" charset="0"/>
                <a:cs typeface="Lucida Sans Unicode" pitchFamily="34" charset="0"/>
              </a:rPr>
              <a:t>Look for the relevant strand in the Learning Framework</a:t>
            </a:r>
          </a:p>
          <a:p>
            <a:pPr marL="400050" algn="just">
              <a:buFont typeface="+mj-lt"/>
              <a:buAutoNum type="arabicPeriod"/>
            </a:pPr>
            <a:r>
              <a:rPr lang="en-AU" sz="2000" dirty="0">
                <a:latin typeface="Lucida Sans Unicode" pitchFamily="34" charset="0"/>
                <a:cs typeface="Lucida Sans Unicode" pitchFamily="34" charset="0"/>
              </a:rPr>
              <a:t>Assess the skills the student current exhibits to determine their functional level within the learning framework</a:t>
            </a:r>
          </a:p>
          <a:p>
            <a:pPr marL="400050" algn="just">
              <a:buFont typeface="+mj-lt"/>
              <a:buAutoNum type="arabicPeriod"/>
            </a:pPr>
            <a:r>
              <a:rPr lang="en-AU" sz="2000" dirty="0">
                <a:latin typeface="Lucida Sans Unicode" pitchFamily="34" charset="0"/>
                <a:cs typeface="Lucida Sans Unicode" pitchFamily="34" charset="0"/>
              </a:rPr>
              <a:t>Refer to the relevant Planning, Programming and Assessing section of the framework</a:t>
            </a:r>
          </a:p>
          <a:p>
            <a:pPr marL="400050" algn="just">
              <a:buFont typeface="+mj-lt"/>
              <a:buAutoNum type="arabicPeriod"/>
            </a:pPr>
            <a:r>
              <a:rPr lang="en-AU" sz="2000" dirty="0">
                <a:latin typeface="Lucida Sans Unicode" pitchFamily="34" charset="0"/>
                <a:cs typeface="Lucida Sans Unicode" pitchFamily="34" charset="0"/>
              </a:rPr>
              <a:t>Look at suggested teaching strategies for the chosen goal and discuss how this may look for the particular student</a:t>
            </a:r>
          </a:p>
          <a:p>
            <a:pPr marL="800100" lvl="1" indent="-342900" algn="just">
              <a:buFont typeface="+mj-lt"/>
              <a:buAutoNum type="arabicPeriod"/>
            </a:pPr>
            <a:endParaRPr lang="en-AU" sz="2000" dirty="0" smtClean="0">
              <a:latin typeface="Lucida Sans Unicode" pitchFamily="34" charset="0"/>
              <a:cs typeface="Lucida Sans Unicode" pitchFamily="34" charset="0"/>
            </a:endParaRPr>
          </a:p>
          <a:p>
            <a:pPr marL="800100" lvl="1" indent="-342900" algn="just">
              <a:buFont typeface="+mj-lt"/>
              <a:buAutoNum type="arabicPeriod"/>
            </a:pPr>
            <a:endParaRPr lang="en-AU" sz="2000" dirty="0" smtClean="0">
              <a:latin typeface="Lucida Sans Unicode" pitchFamily="34" charset="0"/>
              <a:cs typeface="Lucida Sans Unicode" pitchFamily="34" charset="0"/>
            </a:endParaRPr>
          </a:p>
        </p:txBody>
      </p:sp>
    </p:spTree>
    <p:extLst>
      <p:ext uri="{BB962C8B-B14F-4D97-AF65-F5344CB8AC3E}">
        <p14:creationId xmlns:p14="http://schemas.microsoft.com/office/powerpoint/2010/main" val="29001054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116632"/>
            <a:ext cx="9361040" cy="1656184"/>
          </a:xfrm>
        </p:spPr>
        <p:txBody>
          <a:bodyPr/>
          <a:lstStyle/>
          <a:p>
            <a:pPr algn="ctr"/>
            <a:r>
              <a:rPr lang="en-AU" sz="3000" dirty="0" smtClean="0">
                <a:latin typeface="Eras Bold ITC" pitchFamily="34" charset="0"/>
              </a:rPr>
              <a:t>Applying the English Framework</a:t>
            </a:r>
            <a:r>
              <a:rPr lang="en-AU" dirty="0">
                <a:latin typeface="Eras Bold ITC" pitchFamily="34" charset="0"/>
              </a:rPr>
              <a:t/>
            </a:r>
            <a:br>
              <a:rPr lang="en-AU" dirty="0">
                <a:latin typeface="Eras Bold ITC" pitchFamily="34" charset="0"/>
              </a:rPr>
            </a:br>
            <a:r>
              <a:rPr lang="en-AU" dirty="0" smtClean="0">
                <a:latin typeface="Eras Bold ITC" pitchFamily="34" charset="0"/>
              </a:rPr>
              <a:t> </a:t>
            </a:r>
            <a:r>
              <a:rPr lang="en-AU" sz="2400" dirty="0" smtClean="0">
                <a:latin typeface="Eras Bold ITC" pitchFamily="34" charset="0"/>
              </a:rPr>
              <a:t>Nina</a:t>
            </a:r>
            <a:endParaRPr lang="en-AU" sz="2400" dirty="0">
              <a:latin typeface="Eras Bold ITC" pitchFamily="34" charset="0"/>
            </a:endParaRPr>
          </a:p>
        </p:txBody>
      </p:sp>
      <p:sp>
        <p:nvSpPr>
          <p:cNvPr id="3" name="Content Placeholder 2"/>
          <p:cNvSpPr>
            <a:spLocks noGrp="1"/>
          </p:cNvSpPr>
          <p:nvPr>
            <p:ph idx="1"/>
          </p:nvPr>
        </p:nvSpPr>
        <p:spPr>
          <a:xfrm>
            <a:off x="971600" y="1700808"/>
            <a:ext cx="7125112" cy="4627501"/>
          </a:xfrm>
        </p:spPr>
        <p:txBody>
          <a:bodyPr>
            <a:noAutofit/>
          </a:bodyPr>
          <a:lstStyle/>
          <a:p>
            <a:pPr marL="0" lvl="0" indent="0">
              <a:buNone/>
            </a:pPr>
            <a:r>
              <a:rPr lang="en-AU" sz="2000" b="1" dirty="0" smtClean="0">
                <a:latin typeface="Lucida Sans Unicode" pitchFamily="34" charset="0"/>
                <a:cs typeface="Lucida Sans Unicode" pitchFamily="34" charset="0"/>
              </a:rPr>
              <a:t>Background information</a:t>
            </a:r>
          </a:p>
          <a:p>
            <a:pPr lvl="0">
              <a:buFont typeface="Arial" pitchFamily="34" charset="0"/>
              <a:buChar char="•"/>
            </a:pPr>
            <a:r>
              <a:rPr lang="en-AU" sz="2000" dirty="0">
                <a:latin typeface="Lucida Sans Unicode" pitchFamily="34" charset="0"/>
                <a:cs typeface="Lucida Sans Unicode" pitchFamily="34" charset="0"/>
              </a:rPr>
              <a:t>7 years old – Stage </a:t>
            </a:r>
            <a:r>
              <a:rPr lang="en-AU" sz="2000" dirty="0" smtClean="0">
                <a:latin typeface="Lucida Sans Unicode" pitchFamily="34" charset="0"/>
                <a:cs typeface="Lucida Sans Unicode" pitchFamily="34" charset="0"/>
              </a:rPr>
              <a:t>1 (functioning </a:t>
            </a:r>
            <a:r>
              <a:rPr lang="en-AU" sz="2000" dirty="0">
                <a:latin typeface="Lucida Sans Unicode" pitchFamily="34" charset="0"/>
                <a:cs typeface="Lucida Sans Unicode" pitchFamily="34" charset="0"/>
              </a:rPr>
              <a:t>well below</a:t>
            </a:r>
            <a:r>
              <a:rPr lang="en-AU" sz="2000" dirty="0" smtClean="0">
                <a:latin typeface="Lucida Sans Unicode" pitchFamily="34" charset="0"/>
                <a:cs typeface="Lucida Sans Unicode" pitchFamily="34" charset="0"/>
              </a:rPr>
              <a:t>)</a:t>
            </a:r>
            <a:endParaRPr lang="en-AU" sz="2000" dirty="0">
              <a:latin typeface="Lucida Sans Unicode" pitchFamily="34" charset="0"/>
              <a:cs typeface="Lucida Sans Unicode" pitchFamily="34" charset="0"/>
            </a:endParaRPr>
          </a:p>
          <a:p>
            <a:pPr lvl="0">
              <a:buFont typeface="Arial" pitchFamily="34" charset="0"/>
              <a:buChar char="•"/>
            </a:pPr>
            <a:r>
              <a:rPr lang="en-AU" sz="2000" dirty="0" smtClean="0">
                <a:latin typeface="Lucida Sans Unicode" pitchFamily="34" charset="0"/>
                <a:cs typeface="Lucida Sans Unicode" pitchFamily="34" charset="0"/>
              </a:rPr>
              <a:t>Non-verbal </a:t>
            </a:r>
            <a:r>
              <a:rPr lang="en-AU" sz="2000" dirty="0">
                <a:latin typeface="Lucida Sans Unicode" pitchFamily="34" charset="0"/>
                <a:cs typeface="Lucida Sans Unicode" pitchFamily="34" charset="0"/>
              </a:rPr>
              <a:t>– uses photos and some PCS to make simple exchanges for preferred </a:t>
            </a:r>
            <a:r>
              <a:rPr lang="en-AU" sz="2000" dirty="0" smtClean="0">
                <a:latin typeface="Lucida Sans Unicode" pitchFamily="34" charset="0"/>
                <a:cs typeface="Lucida Sans Unicode" pitchFamily="34" charset="0"/>
              </a:rPr>
              <a:t>items </a:t>
            </a:r>
          </a:p>
          <a:p>
            <a:pPr lvl="0">
              <a:buFont typeface="Arial" pitchFamily="34" charset="0"/>
              <a:buChar char="•"/>
            </a:pPr>
            <a:r>
              <a:rPr lang="en-AU" sz="2000" dirty="0" smtClean="0">
                <a:latin typeface="Lucida Sans Unicode" pitchFamily="34" charset="0"/>
                <a:cs typeface="Lucida Sans Unicode" pitchFamily="34" charset="0"/>
              </a:rPr>
              <a:t>Requires </a:t>
            </a:r>
            <a:r>
              <a:rPr lang="en-AU" sz="2000" dirty="0">
                <a:latin typeface="Lucida Sans Unicode" pitchFamily="34" charset="0"/>
                <a:cs typeface="Lucida Sans Unicode" pitchFamily="34" charset="0"/>
              </a:rPr>
              <a:t>full physical assistance for all deskwork and fine motor activities e.g. hand over hand to hold pencil or use finger to touch, drag and drop icons on and </a:t>
            </a:r>
            <a:r>
              <a:rPr lang="en-AU" sz="2000" dirty="0" smtClean="0">
                <a:latin typeface="Lucida Sans Unicode" pitchFamily="34" charset="0"/>
                <a:cs typeface="Lucida Sans Unicode" pitchFamily="34" charset="0"/>
              </a:rPr>
              <a:t>IWB</a:t>
            </a:r>
          </a:p>
          <a:p>
            <a:pPr lvl="0">
              <a:buFont typeface="Arial" pitchFamily="34" charset="0"/>
              <a:buChar char="•"/>
            </a:pPr>
            <a:r>
              <a:rPr lang="en-AU" sz="2000" dirty="0" smtClean="0">
                <a:latin typeface="Lucida Sans Unicode" pitchFamily="34" charset="0"/>
                <a:cs typeface="Lucida Sans Unicode" pitchFamily="34" charset="0"/>
              </a:rPr>
              <a:t>Reaches for objects of interest </a:t>
            </a:r>
          </a:p>
          <a:p>
            <a:pPr>
              <a:buFont typeface="Arial" pitchFamily="34" charset="0"/>
              <a:buChar char="•"/>
            </a:pPr>
            <a:r>
              <a:rPr lang="en-AU" sz="2000" dirty="0" smtClean="0">
                <a:latin typeface="Lucida Sans Unicode" pitchFamily="34" charset="0"/>
                <a:cs typeface="Lucida Sans Unicode" pitchFamily="34" charset="0"/>
              </a:rPr>
              <a:t>Enjoys using interactive touch screen devices – </a:t>
            </a:r>
            <a:r>
              <a:rPr lang="en-AU" sz="2000" dirty="0" err="1" smtClean="0">
                <a:latin typeface="Lucida Sans Unicode" pitchFamily="34" charset="0"/>
                <a:cs typeface="Lucida Sans Unicode" pitchFamily="34" charset="0"/>
              </a:rPr>
              <a:t>iPad</a:t>
            </a:r>
            <a:r>
              <a:rPr lang="en-AU" sz="2000" dirty="0" smtClean="0">
                <a:latin typeface="Lucida Sans Unicode" pitchFamily="34" charset="0"/>
                <a:cs typeface="Lucida Sans Unicode" pitchFamily="34" charset="0"/>
              </a:rPr>
              <a:t>, interactive whiteboard</a:t>
            </a:r>
          </a:p>
          <a:p>
            <a:pPr>
              <a:buFont typeface="Arial" pitchFamily="34" charset="0"/>
              <a:buChar char="•"/>
            </a:pPr>
            <a:r>
              <a:rPr lang="en-AU" sz="2000" dirty="0" smtClean="0">
                <a:latin typeface="Lucida Sans Unicode" pitchFamily="34" charset="0"/>
                <a:cs typeface="Lucida Sans Unicode" pitchFamily="34" charset="0"/>
              </a:rPr>
              <a:t>Long </a:t>
            </a:r>
            <a:r>
              <a:rPr lang="en-AU" sz="2000" dirty="0">
                <a:latin typeface="Lucida Sans Unicode" pitchFamily="34" charset="0"/>
                <a:cs typeface="Lucida Sans Unicode" pitchFamily="34" charset="0"/>
              </a:rPr>
              <a:t>term goal – using an interactive touch screen for expressive communication</a:t>
            </a:r>
          </a:p>
          <a:p>
            <a:pPr lvl="0">
              <a:buFont typeface="Arial" pitchFamily="34" charset="0"/>
              <a:buChar char="•"/>
            </a:pPr>
            <a:endParaRPr lang="en-AU" sz="2000" dirty="0" smtClean="0">
              <a:latin typeface="Lucida Sans Unicode" pitchFamily="34" charset="0"/>
              <a:cs typeface="Lucida Sans Unicode" pitchFamily="34" charset="0"/>
            </a:endParaRPr>
          </a:p>
        </p:txBody>
      </p:sp>
      <p:pic>
        <p:nvPicPr>
          <p:cNvPr id="4" name="Picture 3"/>
          <p:cNvPicPr>
            <a:picLocks noChangeAspect="1"/>
          </p:cNvPicPr>
          <p:nvPr/>
        </p:nvPicPr>
        <p:blipFill>
          <a:blip r:embed="rId3">
            <a:clrChange>
              <a:clrFrom>
                <a:srgbClr val="FEFCFF"/>
              </a:clrFrom>
              <a:clrTo>
                <a:srgbClr val="FEFCFF">
                  <a:alpha val="0"/>
                </a:srgbClr>
              </a:clrTo>
            </a:clrChange>
          </a:blip>
          <a:stretch>
            <a:fillRect/>
          </a:stretch>
        </p:blipFill>
        <p:spPr>
          <a:xfrm>
            <a:off x="7696200" y="-27384"/>
            <a:ext cx="1447800" cy="1993900"/>
          </a:xfrm>
          <a:prstGeom prst="rect">
            <a:avLst/>
          </a:prstGeom>
        </p:spPr>
      </p:pic>
    </p:spTree>
    <p:extLst>
      <p:ext uri="{BB962C8B-B14F-4D97-AF65-F5344CB8AC3E}">
        <p14:creationId xmlns:p14="http://schemas.microsoft.com/office/powerpoint/2010/main" val="37188305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0"/>
            <a:ext cx="6624736" cy="924475"/>
          </a:xfrm>
        </p:spPr>
        <p:txBody>
          <a:bodyPr/>
          <a:lstStyle/>
          <a:p>
            <a:r>
              <a:rPr lang="en-US" sz="3000" dirty="0" smtClean="0">
                <a:latin typeface="Eras Bold ITC" pitchFamily="34" charset="0"/>
              </a:rPr>
              <a:t>The Teaching and Learning Cycle</a:t>
            </a:r>
            <a:endParaRPr lang="en-US" sz="3000" dirty="0">
              <a:latin typeface="Eras Bold ITC" pitchFamily="34" charset="0"/>
            </a:endParaRPr>
          </a:p>
        </p:txBody>
      </p:sp>
      <p:sp>
        <p:nvSpPr>
          <p:cNvPr id="3" name="Oval 2"/>
          <p:cNvSpPr/>
          <p:nvPr/>
        </p:nvSpPr>
        <p:spPr>
          <a:xfrm>
            <a:off x="2987824" y="2132856"/>
            <a:ext cx="3528392" cy="331236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Ongoing </a:t>
            </a:r>
          </a:p>
          <a:p>
            <a:pPr algn="ctr"/>
            <a:r>
              <a:rPr lang="en-US" dirty="0" smtClean="0"/>
              <a:t>evaluation</a:t>
            </a:r>
            <a:endParaRPr lang="en-US" dirty="0"/>
          </a:p>
        </p:txBody>
      </p:sp>
      <p:sp>
        <p:nvSpPr>
          <p:cNvPr id="5" name="Oval 4"/>
          <p:cNvSpPr/>
          <p:nvPr/>
        </p:nvSpPr>
        <p:spPr>
          <a:xfrm>
            <a:off x="6516216" y="908720"/>
            <a:ext cx="2448272" cy="23762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What do I want my students to learn?</a:t>
            </a:r>
            <a:endParaRPr lang="en-US" dirty="0"/>
          </a:p>
        </p:txBody>
      </p:sp>
      <p:sp>
        <p:nvSpPr>
          <p:cNvPr id="6" name="Oval 5"/>
          <p:cNvSpPr/>
          <p:nvPr/>
        </p:nvSpPr>
        <p:spPr>
          <a:xfrm>
            <a:off x="6516216" y="4221088"/>
            <a:ext cx="2448272" cy="23762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How will my students get there?</a:t>
            </a:r>
            <a:endParaRPr lang="en-US" dirty="0"/>
          </a:p>
        </p:txBody>
      </p:sp>
      <p:sp>
        <p:nvSpPr>
          <p:cNvPr id="7" name="Oval 6"/>
          <p:cNvSpPr/>
          <p:nvPr/>
        </p:nvSpPr>
        <p:spPr>
          <a:xfrm>
            <a:off x="395536" y="4149080"/>
            <a:ext cx="2448272" cy="23762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How do I know when my students get there?</a:t>
            </a:r>
            <a:endParaRPr lang="en-US" dirty="0"/>
          </a:p>
        </p:txBody>
      </p:sp>
      <p:sp>
        <p:nvSpPr>
          <p:cNvPr id="8" name="Oval 7"/>
          <p:cNvSpPr/>
          <p:nvPr/>
        </p:nvSpPr>
        <p:spPr>
          <a:xfrm>
            <a:off x="395536" y="908720"/>
            <a:ext cx="2448272" cy="23762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Where are my students now?</a:t>
            </a:r>
            <a:endParaRPr lang="en-US" dirty="0"/>
          </a:p>
        </p:txBody>
      </p:sp>
      <p:sp>
        <p:nvSpPr>
          <p:cNvPr id="10" name="Circular Arrow 9"/>
          <p:cNvSpPr/>
          <p:nvPr/>
        </p:nvSpPr>
        <p:spPr>
          <a:xfrm>
            <a:off x="3563888" y="1412776"/>
            <a:ext cx="720080" cy="1296144"/>
          </a:xfrm>
          <a:prstGeom prst="circularArrow">
            <a:avLst>
              <a:gd name="adj1" fmla="val 12500"/>
              <a:gd name="adj2" fmla="val 937641"/>
              <a:gd name="adj3" fmla="val 20457681"/>
              <a:gd name="adj4" fmla="val 7425687"/>
              <a:gd name="adj5"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Circular Arrow 11"/>
          <p:cNvSpPr/>
          <p:nvPr/>
        </p:nvSpPr>
        <p:spPr>
          <a:xfrm rot="5400000">
            <a:off x="6516216" y="2924944"/>
            <a:ext cx="720080" cy="1296144"/>
          </a:xfrm>
          <a:prstGeom prst="circularArrow">
            <a:avLst>
              <a:gd name="adj1" fmla="val 12500"/>
              <a:gd name="adj2" fmla="val 937641"/>
              <a:gd name="adj3" fmla="val 20457681"/>
              <a:gd name="adj4" fmla="val 7425687"/>
              <a:gd name="adj5"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Circular Arrow 12"/>
          <p:cNvSpPr/>
          <p:nvPr/>
        </p:nvSpPr>
        <p:spPr>
          <a:xfrm rot="11381711">
            <a:off x="4603990" y="5064553"/>
            <a:ext cx="720080" cy="1296144"/>
          </a:xfrm>
          <a:prstGeom prst="circularArrow">
            <a:avLst>
              <a:gd name="adj1" fmla="val 12500"/>
              <a:gd name="adj2" fmla="val 937641"/>
              <a:gd name="adj3" fmla="val 20457681"/>
              <a:gd name="adj4" fmla="val 7425687"/>
              <a:gd name="adj5"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Circular Arrow 13"/>
          <p:cNvSpPr/>
          <p:nvPr/>
        </p:nvSpPr>
        <p:spPr>
          <a:xfrm rot="16621821">
            <a:off x="2234931" y="3145574"/>
            <a:ext cx="720080" cy="1296144"/>
          </a:xfrm>
          <a:prstGeom prst="circularArrow">
            <a:avLst>
              <a:gd name="adj1" fmla="val 12500"/>
              <a:gd name="adj2" fmla="val 937641"/>
              <a:gd name="adj3" fmla="val 20457681"/>
              <a:gd name="adj4" fmla="val 7425687"/>
              <a:gd name="adj5"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9" name="Straight Arrow Connector 18"/>
          <p:cNvCxnSpPr/>
          <p:nvPr/>
        </p:nvCxnSpPr>
        <p:spPr>
          <a:xfrm flipH="1" flipV="1">
            <a:off x="3779912" y="2492896"/>
            <a:ext cx="360040" cy="576064"/>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4427984" y="2204864"/>
            <a:ext cx="144016" cy="720080"/>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5004048" y="2276872"/>
            <a:ext cx="216024" cy="648072"/>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5364088" y="2708920"/>
            <a:ext cx="504056" cy="504056"/>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flipV="1">
            <a:off x="3203848" y="2996952"/>
            <a:ext cx="648072" cy="360040"/>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059832" y="3717032"/>
            <a:ext cx="720080" cy="216024"/>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3347864" y="4149080"/>
            <a:ext cx="576064" cy="504056"/>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3923928" y="4581128"/>
            <a:ext cx="432048" cy="648072"/>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4716016" y="4653136"/>
            <a:ext cx="72008" cy="792088"/>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5220072" y="4581128"/>
            <a:ext cx="432048" cy="648072"/>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5508104" y="4149080"/>
            <a:ext cx="720080" cy="360040"/>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5580112" y="3429000"/>
            <a:ext cx="792088" cy="288032"/>
          </a:xfrm>
          <a:prstGeom prst="straightConnector1">
            <a:avLst/>
          </a:prstGeom>
          <a:ln w="76200" cmpd="sng">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pic>
        <p:nvPicPr>
          <p:cNvPr id="30" name="Picture 29"/>
          <p:cNvPicPr>
            <a:picLocks noChangeAspect="1"/>
          </p:cNvPicPr>
          <p:nvPr/>
        </p:nvPicPr>
        <p:blipFill>
          <a:blip r:embed="rId3">
            <a:clrChange>
              <a:clrFrom>
                <a:srgbClr val="FEFCFF"/>
              </a:clrFrom>
              <a:clrTo>
                <a:srgbClr val="FEFCFF">
                  <a:alpha val="0"/>
                </a:srgbClr>
              </a:clrTo>
            </a:clrChange>
          </a:blip>
          <a:stretch>
            <a:fillRect/>
          </a:stretch>
        </p:blipFill>
        <p:spPr>
          <a:xfrm>
            <a:off x="7943816" y="27034"/>
            <a:ext cx="1200183" cy="1652883"/>
          </a:xfrm>
          <a:prstGeom prst="rect">
            <a:avLst/>
          </a:prstGeom>
        </p:spPr>
      </p:pic>
    </p:spTree>
    <p:extLst>
      <p:ext uri="{BB962C8B-B14F-4D97-AF65-F5344CB8AC3E}">
        <p14:creationId xmlns:p14="http://schemas.microsoft.com/office/powerpoint/2010/main" val="33291277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kay.moore1\Desktop\English Presentation 2013 National Conference\Powerpoint Images\Learning Continu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1622" y="2507326"/>
            <a:ext cx="6090642" cy="4228874"/>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331640" y="1268761"/>
            <a:ext cx="7125112" cy="1872208"/>
          </a:xfrm>
        </p:spPr>
        <p:txBody>
          <a:bodyPr anchor="t">
            <a:noAutofit/>
          </a:bodyPr>
          <a:lstStyle/>
          <a:p>
            <a:pPr marL="0" indent="0" algn="just">
              <a:buNone/>
            </a:pPr>
            <a:r>
              <a:rPr lang="en-AU" sz="2000" b="1" dirty="0" smtClean="0">
                <a:latin typeface="Lucida Sans Unicode" pitchFamily="34" charset="0"/>
                <a:cs typeface="Lucida Sans Unicode" pitchFamily="34" charset="0"/>
              </a:rPr>
              <a:t>English Learning Continuum Strand</a:t>
            </a:r>
            <a:endParaRPr lang="en-AU" sz="2000" b="1" dirty="0">
              <a:latin typeface="Lucida Sans Unicode" pitchFamily="34" charset="0"/>
              <a:cs typeface="Lucida Sans Unicode" pitchFamily="34" charset="0"/>
            </a:endParaRPr>
          </a:p>
          <a:p>
            <a:pPr algn="just">
              <a:buFont typeface="Arial" pitchFamily="34" charset="0"/>
              <a:buChar char="•"/>
            </a:pPr>
            <a:r>
              <a:rPr lang="en-AU" sz="2000" dirty="0" smtClean="0">
                <a:latin typeface="Lucida Sans Unicode" pitchFamily="34" charset="0"/>
                <a:cs typeface="Lucida Sans Unicode" pitchFamily="34" charset="0"/>
              </a:rPr>
              <a:t>Letters, Words and Sounds (LS&amp;W1) Producing Text and Fine Motor Skills</a:t>
            </a:r>
            <a:endParaRPr lang="en-AU" sz="2000" dirty="0">
              <a:latin typeface="Lucida Sans Unicode" pitchFamily="34" charset="0"/>
              <a:cs typeface="Lucida Sans Unicode" pitchFamily="34" charset="0"/>
            </a:endParaRPr>
          </a:p>
        </p:txBody>
      </p:sp>
      <p:cxnSp>
        <p:nvCxnSpPr>
          <p:cNvPr id="7" name="Straight Arrow Connector 6"/>
          <p:cNvCxnSpPr/>
          <p:nvPr/>
        </p:nvCxnSpPr>
        <p:spPr>
          <a:xfrm>
            <a:off x="395536" y="6093296"/>
            <a:ext cx="2736304" cy="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8" name="Title 1"/>
          <p:cNvSpPr txBox="1">
            <a:spLocks/>
          </p:cNvSpPr>
          <p:nvPr/>
        </p:nvSpPr>
        <p:spPr>
          <a:xfrm>
            <a:off x="251520" y="188640"/>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pic>
        <p:nvPicPr>
          <p:cNvPr id="9" name="Picture 8"/>
          <p:cNvPicPr>
            <a:picLocks noChangeAspect="1"/>
          </p:cNvPicPr>
          <p:nvPr/>
        </p:nvPicPr>
        <p:blipFill>
          <a:blip r:embed="rId4">
            <a:clrChange>
              <a:clrFrom>
                <a:srgbClr val="FEFCFF"/>
              </a:clrFrom>
              <a:clrTo>
                <a:srgbClr val="FEFCFF">
                  <a:alpha val="0"/>
                </a:srgbClr>
              </a:clrTo>
            </a:clrChange>
          </a:blip>
          <a:stretch>
            <a:fillRect/>
          </a:stretch>
        </p:blipFill>
        <p:spPr>
          <a:xfrm flipH="1">
            <a:off x="359160" y="4133419"/>
            <a:ext cx="1447800" cy="1993900"/>
          </a:xfrm>
          <a:prstGeom prst="rect">
            <a:avLst/>
          </a:prstGeom>
        </p:spPr>
      </p:pic>
    </p:spTree>
    <p:extLst>
      <p:ext uri="{BB962C8B-B14F-4D97-AF65-F5344CB8AC3E}">
        <p14:creationId xmlns:p14="http://schemas.microsoft.com/office/powerpoint/2010/main" val="13504506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916832"/>
            <a:ext cx="7125112" cy="3528392"/>
          </a:xfrm>
        </p:spPr>
        <p:txBody>
          <a:bodyPr>
            <a:normAutofit/>
          </a:bodyPr>
          <a:lstStyle/>
          <a:p>
            <a:pPr marL="0" lvl="0" indent="0" algn="just">
              <a:buNone/>
            </a:pPr>
            <a:r>
              <a:rPr lang="en-AU" sz="2000" b="1" dirty="0" smtClean="0">
                <a:latin typeface="Lucida Sans Unicode" pitchFamily="34" charset="0"/>
                <a:cs typeface="Lucida Sans Unicode" pitchFamily="34" charset="0"/>
              </a:rPr>
              <a:t>NSW English Syllabus outcome and content</a:t>
            </a:r>
          </a:p>
          <a:p>
            <a:pPr lvl="0" algn="just">
              <a:buFont typeface="Arial" pitchFamily="34" charset="0"/>
              <a:buChar char="•"/>
            </a:pPr>
            <a:r>
              <a:rPr lang="en-AU" sz="2000" dirty="0" smtClean="0">
                <a:latin typeface="Lucida Sans Unicode" pitchFamily="34" charset="0"/>
                <a:cs typeface="Lucida Sans Unicode" pitchFamily="34" charset="0"/>
              </a:rPr>
              <a:t>Outcome: </a:t>
            </a:r>
            <a:r>
              <a:rPr lang="en-AU" sz="1900" dirty="0" smtClean="0">
                <a:latin typeface="Lucida Sans Unicode" pitchFamily="34" charset="0"/>
                <a:cs typeface="Lucida Sans Unicode" pitchFamily="34" charset="0"/>
              </a:rPr>
              <a:t>Ene-3A: A student produces most lower case and upper case letters and uses digital technologies to construct texts</a:t>
            </a:r>
          </a:p>
          <a:p>
            <a:pPr algn="just">
              <a:buFont typeface="Arial" pitchFamily="34" charset="0"/>
              <a:buChar char="•"/>
            </a:pPr>
            <a:r>
              <a:rPr lang="en-AU" sz="2000" dirty="0" smtClean="0">
                <a:latin typeface="Lucida Sans Unicode" pitchFamily="34" charset="0"/>
                <a:cs typeface="Lucida Sans Unicode" pitchFamily="34" charset="0"/>
              </a:rPr>
              <a:t>Content: </a:t>
            </a:r>
            <a:r>
              <a:rPr lang="en-AU" sz="1900" dirty="0">
                <a:latin typeface="Lucida Sans Unicode" pitchFamily="34" charset="0"/>
                <a:cs typeface="Lucida Sans Unicode" pitchFamily="34" charset="0"/>
              </a:rPr>
              <a:t>U</a:t>
            </a:r>
            <a:r>
              <a:rPr lang="en-AU" sz="1900" dirty="0" smtClean="0">
                <a:latin typeface="Lucida Sans Unicode" pitchFamily="34" charset="0"/>
                <a:cs typeface="Lucida Sans Unicode" pitchFamily="34" charset="0"/>
              </a:rPr>
              <a:t>se simple functions of a keyboard and mouse, including typing letters, scrolling, selecting icons and dropdown menus</a:t>
            </a:r>
            <a:endParaRPr lang="en-AU" sz="1900" dirty="0">
              <a:latin typeface="Lucida Sans Unicode" pitchFamily="34" charset="0"/>
              <a:cs typeface="Lucida Sans Unicode" pitchFamily="34" charset="0"/>
            </a:endParaRPr>
          </a:p>
        </p:txBody>
      </p:sp>
      <p:sp>
        <p:nvSpPr>
          <p:cNvPr id="7" name="Title 1"/>
          <p:cNvSpPr txBox="1">
            <a:spLocks/>
          </p:cNvSpPr>
          <p:nvPr/>
        </p:nvSpPr>
        <p:spPr>
          <a:xfrm>
            <a:off x="-142028" y="590498"/>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p>
          <a:p>
            <a:pPr algn="ctr"/>
            <a:r>
              <a:rPr lang="en-AU" dirty="0" smtClean="0">
                <a:latin typeface="Eras Bold ITC" pitchFamily="34" charset="0"/>
              </a:rPr>
              <a:t> </a:t>
            </a: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pic>
        <p:nvPicPr>
          <p:cNvPr id="5" name="Picture 4"/>
          <p:cNvPicPr>
            <a:picLocks noChangeAspect="1"/>
          </p:cNvPicPr>
          <p:nvPr/>
        </p:nvPicPr>
        <p:blipFill>
          <a:blip r:embed="rId3">
            <a:clrChange>
              <a:clrFrom>
                <a:srgbClr val="FEFCFF"/>
              </a:clrFrom>
              <a:clrTo>
                <a:srgbClr val="FEFCFF">
                  <a:alpha val="0"/>
                </a:srgbClr>
              </a:clrTo>
            </a:clrChange>
          </a:blip>
          <a:stretch>
            <a:fillRect/>
          </a:stretch>
        </p:blipFill>
        <p:spPr>
          <a:xfrm>
            <a:off x="376694" y="4740732"/>
            <a:ext cx="1447800" cy="1993900"/>
          </a:xfrm>
          <a:prstGeom prst="rect">
            <a:avLst/>
          </a:prstGeom>
        </p:spPr>
      </p:pic>
    </p:spTree>
    <p:extLst>
      <p:ext uri="{BB962C8B-B14F-4D97-AF65-F5344CB8AC3E}">
        <p14:creationId xmlns:p14="http://schemas.microsoft.com/office/powerpoint/2010/main" val="41399272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3" y="1969851"/>
            <a:ext cx="7125112" cy="4051437"/>
          </a:xfrm>
        </p:spPr>
        <p:txBody>
          <a:bodyPr anchor="t">
            <a:noAutofit/>
          </a:bodyPr>
          <a:lstStyle/>
          <a:p>
            <a:pPr marL="0" indent="0" algn="just">
              <a:buNone/>
            </a:pPr>
            <a:r>
              <a:rPr lang="en-AU" sz="2000" b="1" dirty="0" smtClean="0">
                <a:latin typeface="Lucida Sans Unicode" pitchFamily="34" charset="0"/>
                <a:cs typeface="Lucida Sans Unicode" pitchFamily="34" charset="0"/>
              </a:rPr>
              <a:t>Nina’s is currently functioning at the intentional level because she:</a:t>
            </a:r>
            <a:endParaRPr lang="en-AU" sz="2000" b="1" dirty="0">
              <a:latin typeface="Lucida Sans Unicode" pitchFamily="34" charset="0"/>
              <a:cs typeface="Lucida Sans Unicode" pitchFamily="34" charset="0"/>
            </a:endParaRPr>
          </a:p>
          <a:p>
            <a:pPr algn="just">
              <a:buFont typeface="Arial" pitchFamily="34" charset="0"/>
              <a:buChar char="•"/>
            </a:pPr>
            <a:r>
              <a:rPr lang="en-AU" sz="2000" dirty="0">
                <a:latin typeface="Lucida Sans Unicode" pitchFamily="34" charset="0"/>
                <a:cs typeface="Lucida Sans Unicode" pitchFamily="34" charset="0"/>
              </a:rPr>
              <a:t>r</a:t>
            </a:r>
            <a:r>
              <a:rPr lang="en-AU" sz="2000" dirty="0" smtClean="0">
                <a:latin typeface="Lucida Sans Unicode" pitchFamily="34" charset="0"/>
                <a:cs typeface="Lucida Sans Unicode" pitchFamily="34" charset="0"/>
              </a:rPr>
              <a:t>eaches towards objects of interest</a:t>
            </a:r>
          </a:p>
          <a:p>
            <a:pPr algn="just">
              <a:buFont typeface="Arial" pitchFamily="34" charset="0"/>
              <a:buChar char="•"/>
            </a:pPr>
            <a:r>
              <a:rPr lang="en-AU" sz="2000" dirty="0">
                <a:latin typeface="Lucida Sans Unicode" pitchFamily="34" charset="0"/>
                <a:cs typeface="Lucida Sans Unicode" pitchFamily="34" charset="0"/>
              </a:rPr>
              <a:t>r</a:t>
            </a:r>
            <a:r>
              <a:rPr lang="en-AU" sz="2000" dirty="0" smtClean="0">
                <a:latin typeface="Lucida Sans Unicode" pitchFamily="34" charset="0"/>
                <a:cs typeface="Lucida Sans Unicode" pitchFamily="34" charset="0"/>
              </a:rPr>
              <a:t>equires hand over hand support to hold a pencil</a:t>
            </a:r>
          </a:p>
          <a:p>
            <a:pPr marL="0" indent="0" algn="just">
              <a:buNone/>
            </a:pPr>
            <a:endParaRPr lang="en-AU" sz="2000" dirty="0" smtClean="0">
              <a:latin typeface="Lucida Sans Unicode" pitchFamily="34" charset="0"/>
              <a:cs typeface="Lucida Sans Unicode" pitchFamily="34" charset="0"/>
            </a:endParaRPr>
          </a:p>
          <a:p>
            <a:pPr marL="0" indent="0" algn="just">
              <a:buNone/>
            </a:pPr>
            <a:r>
              <a:rPr lang="en-AU" sz="2000" dirty="0" smtClean="0">
                <a:latin typeface="Lucida Sans Unicode" pitchFamily="34" charset="0"/>
                <a:cs typeface="Lucida Sans Unicode" pitchFamily="34" charset="0"/>
              </a:rPr>
              <a:t>The next step for Nina will be working towards the concrete symbolic level in Letters, Sounds and Words 1: Producing Text</a:t>
            </a:r>
            <a:endParaRPr lang="en-AU" sz="2000" dirty="0">
              <a:latin typeface="Lucida Sans Unicode" pitchFamily="34" charset="0"/>
              <a:cs typeface="Lucida Sans Unicode" pitchFamily="34" charset="0"/>
            </a:endParaRPr>
          </a:p>
        </p:txBody>
      </p:sp>
      <p:sp>
        <p:nvSpPr>
          <p:cNvPr id="6" name="Title 1"/>
          <p:cNvSpPr txBox="1">
            <a:spLocks/>
          </p:cNvSpPr>
          <p:nvPr/>
        </p:nvSpPr>
        <p:spPr>
          <a:xfrm>
            <a:off x="-108520" y="548680"/>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p>
          <a:p>
            <a:pPr algn="ctr"/>
            <a:r>
              <a:rPr lang="en-AU" dirty="0" smtClean="0">
                <a:latin typeface="Eras Bold ITC" pitchFamily="34" charset="0"/>
              </a:rPr>
              <a:t> </a:t>
            </a: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pic>
        <p:nvPicPr>
          <p:cNvPr id="5" name="Picture 4"/>
          <p:cNvPicPr>
            <a:picLocks noChangeAspect="1"/>
          </p:cNvPicPr>
          <p:nvPr/>
        </p:nvPicPr>
        <p:blipFill>
          <a:blip r:embed="rId3">
            <a:clrChange>
              <a:clrFrom>
                <a:srgbClr val="FEFCFF"/>
              </a:clrFrom>
              <a:clrTo>
                <a:srgbClr val="FEFCFF">
                  <a:alpha val="0"/>
                </a:srgbClr>
              </a:clrTo>
            </a:clrChange>
          </a:blip>
          <a:stretch>
            <a:fillRect/>
          </a:stretch>
        </p:blipFill>
        <p:spPr>
          <a:xfrm>
            <a:off x="7682785" y="4864100"/>
            <a:ext cx="1447800" cy="1993900"/>
          </a:xfrm>
          <a:prstGeom prst="rect">
            <a:avLst/>
          </a:prstGeom>
        </p:spPr>
      </p:pic>
    </p:spTree>
    <p:extLst>
      <p:ext uri="{BB962C8B-B14F-4D97-AF65-F5344CB8AC3E}">
        <p14:creationId xmlns:p14="http://schemas.microsoft.com/office/powerpoint/2010/main" val="2054958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6162659" cy="5042892"/>
          </a:xfrm>
        </p:spPr>
        <p:txBody>
          <a:bodyPr anchor="t">
            <a:noAutofit/>
          </a:bodyPr>
          <a:lstStyle/>
          <a:p>
            <a:pPr marL="0" indent="0" algn="just">
              <a:buNone/>
            </a:pPr>
            <a:r>
              <a:rPr lang="en-AU" sz="2000" b="1" dirty="0" smtClean="0">
                <a:latin typeface="Lucida Sans Unicode" pitchFamily="34" charset="0"/>
                <a:cs typeface="Lucida Sans Unicode" pitchFamily="34" charset="0"/>
              </a:rPr>
              <a:t>Refer to the relevant planning, programming and assessing section of Letters, Sounds and Words 1: Producing Text </a:t>
            </a:r>
          </a:p>
          <a:p>
            <a:pPr marL="0" indent="0" algn="just">
              <a:buNone/>
            </a:pPr>
            <a:r>
              <a:rPr lang="en-AU" sz="2000" dirty="0" smtClean="0">
                <a:latin typeface="Lucida Sans Unicode" pitchFamily="34" charset="0"/>
                <a:cs typeface="Lucida Sans Unicode" pitchFamily="34" charset="0"/>
              </a:rPr>
              <a:t>Determine an appropriate concrete symbolic indicator for Nina:</a:t>
            </a:r>
          </a:p>
          <a:p>
            <a:pPr marL="800100" lvl="2" indent="0">
              <a:buNone/>
            </a:pPr>
            <a:r>
              <a:rPr lang="en-AU" sz="1900" dirty="0" smtClean="0">
                <a:latin typeface="Lucida Sans Unicode" pitchFamily="34" charset="0"/>
                <a:cs typeface="Lucida Sans Unicode" pitchFamily="34" charset="0"/>
              </a:rPr>
              <a:t>Uses a touch and release action to make a selection on an interactive screen</a:t>
            </a:r>
          </a:p>
          <a:p>
            <a:pPr algn="just">
              <a:buFont typeface="Arial" pitchFamily="34" charset="0"/>
              <a:buChar char="•"/>
            </a:pPr>
            <a:r>
              <a:rPr lang="en-AU" sz="2000" dirty="0" smtClean="0">
                <a:latin typeface="Lucida Sans Unicode" pitchFamily="34" charset="0"/>
                <a:cs typeface="Lucida Sans Unicode" pitchFamily="34" charset="0"/>
              </a:rPr>
              <a:t>Set a relevant SMART goal to work toward this indicator:</a:t>
            </a:r>
          </a:p>
          <a:p>
            <a:pPr marL="800100" lvl="2" indent="0">
              <a:buNone/>
            </a:pPr>
            <a:r>
              <a:rPr lang="en-AU" sz="1900" dirty="0" smtClean="0">
                <a:latin typeface="Lucida Sans Unicode" pitchFamily="34" charset="0"/>
                <a:cs typeface="Lucida Sans Unicode" pitchFamily="34" charset="0"/>
              </a:rPr>
              <a:t>Nina will use a touch and release action to make a selection on the IWB with minimal physical support on 5 consecutive occasions</a:t>
            </a:r>
          </a:p>
        </p:txBody>
      </p:sp>
      <p:pic>
        <p:nvPicPr>
          <p:cNvPr id="5" name="Picture 4"/>
          <p:cNvPicPr>
            <a:picLocks noChangeAspect="1"/>
          </p:cNvPicPr>
          <p:nvPr/>
        </p:nvPicPr>
        <p:blipFill rotWithShape="1">
          <a:blip r:embed="rId3"/>
          <a:srcRect l="36585" t="21458" r="36058" b="9946"/>
          <a:stretch/>
        </p:blipFill>
        <p:spPr bwMode="auto">
          <a:xfrm>
            <a:off x="6357472" y="3064778"/>
            <a:ext cx="2520279" cy="3552953"/>
          </a:xfrm>
          <a:prstGeom prst="rect">
            <a:avLst/>
          </a:prstGeom>
          <a:ln>
            <a:solidFill>
              <a:schemeClr val="bg1"/>
            </a:solidFill>
          </a:ln>
          <a:extLst>
            <a:ext uri="{53640926-AAD7-44d8-BBD7-CCE9431645EC}">
              <a14:shadowObscured xmlns:a14="http://schemas.microsoft.com/office/drawing/2010/main"/>
            </a:ext>
          </a:extLst>
        </p:spPr>
      </p:pic>
      <p:sp>
        <p:nvSpPr>
          <p:cNvPr id="7" name="Title 1"/>
          <p:cNvSpPr txBox="1">
            <a:spLocks/>
          </p:cNvSpPr>
          <p:nvPr/>
        </p:nvSpPr>
        <p:spPr>
          <a:xfrm>
            <a:off x="0" y="260648"/>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dirty="0" smtClean="0">
                <a:latin typeface="Eras Bold ITC" pitchFamily="34" charset="0"/>
              </a:rPr>
              <a:t> </a:t>
            </a: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pic>
        <p:nvPicPr>
          <p:cNvPr id="6" name="Picture 5"/>
          <p:cNvPicPr>
            <a:picLocks noChangeAspect="1"/>
          </p:cNvPicPr>
          <p:nvPr/>
        </p:nvPicPr>
        <p:blipFill>
          <a:blip r:embed="rId4">
            <a:clrChange>
              <a:clrFrom>
                <a:srgbClr val="FEFCFF"/>
              </a:clrFrom>
              <a:clrTo>
                <a:srgbClr val="FEFCFF">
                  <a:alpha val="0"/>
                </a:srgbClr>
              </a:clrTo>
            </a:clrChange>
          </a:blip>
          <a:stretch>
            <a:fillRect/>
          </a:stretch>
        </p:blipFill>
        <p:spPr>
          <a:xfrm>
            <a:off x="7653144" y="844936"/>
            <a:ext cx="1447800" cy="1993900"/>
          </a:xfrm>
          <a:prstGeom prst="rect">
            <a:avLst/>
          </a:prstGeom>
        </p:spPr>
      </p:pic>
    </p:spTree>
    <p:extLst>
      <p:ext uri="{BB962C8B-B14F-4D97-AF65-F5344CB8AC3E}">
        <p14:creationId xmlns:p14="http://schemas.microsoft.com/office/powerpoint/2010/main" val="41389438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424935" cy="829551"/>
          </a:xfrm>
        </p:spPr>
        <p:txBody>
          <a:bodyPr anchor="t">
            <a:noAutofit/>
          </a:bodyPr>
          <a:lstStyle/>
          <a:p>
            <a:pPr marL="0" indent="0" algn="just">
              <a:buNone/>
            </a:pPr>
            <a:r>
              <a:rPr lang="en-AU" sz="2000" b="1" dirty="0" smtClean="0">
                <a:latin typeface="Lucida Sans Unicode" pitchFamily="34" charset="0"/>
                <a:cs typeface="Lucida Sans Unicode" pitchFamily="34" charset="0"/>
              </a:rPr>
              <a:t>Review the suggested teaching strategies for the chosen indicator</a:t>
            </a:r>
            <a:r>
              <a:rPr lang="en-AU" sz="2000" b="1" dirty="0">
                <a:latin typeface="Lucida Sans Unicode" pitchFamily="34" charset="0"/>
                <a:cs typeface="Lucida Sans Unicode" pitchFamily="34" charset="0"/>
              </a:rPr>
              <a:t> </a:t>
            </a:r>
            <a:r>
              <a:rPr lang="en-AU" sz="2000" b="1" dirty="0" smtClean="0">
                <a:latin typeface="Lucida Sans Unicode" pitchFamily="34" charset="0"/>
                <a:cs typeface="Lucida Sans Unicode" pitchFamily="34" charset="0"/>
              </a:rPr>
              <a:t>in </a:t>
            </a:r>
            <a:r>
              <a:rPr lang="en-AU" sz="2000" dirty="0" smtClean="0">
                <a:latin typeface="Lucida Sans Unicode" pitchFamily="34" charset="0"/>
                <a:cs typeface="Lucida Sans Unicode" pitchFamily="34" charset="0"/>
              </a:rPr>
              <a:t>LS&amp;W1 – Producing Text– Concrete Symbolic</a:t>
            </a:r>
          </a:p>
          <a:p>
            <a:pPr marL="0" indent="0" algn="just">
              <a:buNone/>
            </a:pPr>
            <a:endParaRPr lang="en-AU" sz="2000" dirty="0" smtClean="0">
              <a:latin typeface="Lucida Sans Unicode" pitchFamily="34" charset="0"/>
              <a:cs typeface="Lucida Sans Unicode" pitchFamily="34" charset="0"/>
            </a:endParaRPr>
          </a:p>
        </p:txBody>
      </p:sp>
      <p:sp>
        <p:nvSpPr>
          <p:cNvPr id="7" name="Title 1"/>
          <p:cNvSpPr txBox="1">
            <a:spLocks/>
          </p:cNvSpPr>
          <p:nvPr/>
        </p:nvSpPr>
        <p:spPr>
          <a:xfrm>
            <a:off x="-108520" y="116632"/>
            <a:ext cx="9361040" cy="9244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3000" dirty="0" smtClean="0">
                <a:latin typeface="Eras Bold ITC" pitchFamily="34" charset="0"/>
              </a:rPr>
              <a:t>Applying the English Framework</a:t>
            </a:r>
            <a:r>
              <a:rPr lang="en-AU" dirty="0" smtClean="0">
                <a:latin typeface="Eras Bold ITC" pitchFamily="34" charset="0"/>
              </a:rPr>
              <a:t/>
            </a:r>
            <a:br>
              <a:rPr lang="en-AU" dirty="0" smtClean="0">
                <a:latin typeface="Eras Bold ITC" pitchFamily="34" charset="0"/>
              </a:rPr>
            </a:br>
            <a:r>
              <a:rPr lang="en-AU" sz="2400" dirty="0" smtClean="0">
                <a:latin typeface="Eras Bold ITC" pitchFamily="34" charset="0"/>
              </a:rPr>
              <a:t>Nina </a:t>
            </a:r>
            <a:r>
              <a:rPr lang="en-AU" sz="1800" i="1" dirty="0" smtClean="0">
                <a:latin typeface="Eras Bold ITC" pitchFamily="34" charset="0"/>
              </a:rPr>
              <a:t>cont.</a:t>
            </a:r>
            <a:endParaRPr lang="en-AU" sz="1800" i="1" dirty="0">
              <a:latin typeface="Eras Bold ITC" pitchFamily="34" charset="0"/>
            </a:endParaRPr>
          </a:p>
        </p:txBody>
      </p:sp>
      <p:pic>
        <p:nvPicPr>
          <p:cNvPr id="2" name="Picture 1"/>
          <p:cNvPicPr>
            <a:picLocks noChangeAspect="1"/>
          </p:cNvPicPr>
          <p:nvPr/>
        </p:nvPicPr>
        <p:blipFill>
          <a:blip r:embed="rId3"/>
          <a:stretch>
            <a:fillRect/>
          </a:stretch>
        </p:blipFill>
        <p:spPr>
          <a:xfrm>
            <a:off x="1115616" y="1988840"/>
            <a:ext cx="3416655" cy="4608512"/>
          </a:xfrm>
          <a:prstGeom prst="rect">
            <a:avLst/>
          </a:prstGeom>
        </p:spPr>
      </p:pic>
      <p:pic>
        <p:nvPicPr>
          <p:cNvPr id="5" name="Picture 4"/>
          <p:cNvPicPr>
            <a:picLocks noChangeAspect="1"/>
          </p:cNvPicPr>
          <p:nvPr/>
        </p:nvPicPr>
        <p:blipFill>
          <a:blip r:embed="rId4"/>
          <a:stretch>
            <a:fillRect/>
          </a:stretch>
        </p:blipFill>
        <p:spPr>
          <a:xfrm>
            <a:off x="4669036" y="1975742"/>
            <a:ext cx="3217664" cy="4637222"/>
          </a:xfrm>
          <a:prstGeom prst="rect">
            <a:avLst/>
          </a:prstGeom>
        </p:spPr>
      </p:pic>
      <p:sp>
        <p:nvSpPr>
          <p:cNvPr id="9" name="Oval 8"/>
          <p:cNvSpPr/>
          <p:nvPr/>
        </p:nvSpPr>
        <p:spPr>
          <a:xfrm>
            <a:off x="4932040" y="1916832"/>
            <a:ext cx="2808312" cy="1224136"/>
          </a:xfrm>
          <a:prstGeom prst="ellipse">
            <a:avLst/>
          </a:prstGeom>
          <a:noFill/>
          <a:ln w="19050" cmpd="sng">
            <a:solidFill>
              <a:srgbClr val="C62D0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5">
            <a:clrChange>
              <a:clrFrom>
                <a:srgbClr val="FEFCFF"/>
              </a:clrFrom>
              <a:clrTo>
                <a:srgbClr val="FEFCFF">
                  <a:alpha val="0"/>
                </a:srgbClr>
              </a:clrTo>
            </a:clrChange>
          </a:blip>
          <a:stretch>
            <a:fillRect/>
          </a:stretch>
        </p:blipFill>
        <p:spPr>
          <a:xfrm>
            <a:off x="7687976" y="4864100"/>
            <a:ext cx="1447800" cy="1993900"/>
          </a:xfrm>
          <a:prstGeom prst="rect">
            <a:avLst/>
          </a:prstGeom>
        </p:spPr>
      </p:pic>
    </p:spTree>
    <p:extLst>
      <p:ext uri="{BB962C8B-B14F-4D97-AF65-F5344CB8AC3E}">
        <p14:creationId xmlns:p14="http://schemas.microsoft.com/office/powerpoint/2010/main" val="1580451401"/>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Outline of the Session&amp;quot;&quot;/&gt;&lt;property id=&quot;20307&quot; value=&quot;257&quot;/&gt;&lt;/object&gt;&lt;object type=&quot;3&quot; unique_id=&quot;10006&quot;&gt;&lt;property id=&quot;20148&quot; value=&quot;5&quot;/&gt;&lt;property id=&quot;20300&quot; value=&quot;Slide 3 - &amp;quot;English Framework Overview &amp;#x0D;&amp;#x0A;Purpose of the Document&amp;quot;&quot;/&gt;&lt;property id=&quot;20307&quot; value=&quot;258&quot;/&gt;&lt;/object&gt;&lt;object type=&quot;3&quot; unique_id=&quot;10007&quot;&gt;&lt;property id=&quot;20148&quot; value=&quot;5&quot;/&gt;&lt;property id=&quot;20300&quot; value=&quot;Slide 4 - &amp;quot;English Framework Overview&amp;#x0D;&amp;#x0A;Links to The Curriculum&amp;amp;#x09;&amp;quot;&quot;/&gt;&lt;property id=&quot;20307&quot; value=&quot;259&quot;/&gt;&lt;/object&gt;&lt;object type=&quot;3&quot; unique_id=&quot;10008&quot;&gt;&lt;property id=&quot;20148&quot; value=&quot;5&quot;/&gt;&lt;property id=&quot;20300&quot; value=&quot;Slide 6 - &amp;quot;English Framework Overview &amp;#x0D;&amp;#x0A;Developmental Stages within the Document cont.&amp;quot;&quot;/&gt;&lt;property id=&quot;20307&quot; value=&quot;260&quot;/&gt;&lt;/object&gt;&lt;object type=&quot;3&quot; unique_id=&quot;10009&quot;&gt;&lt;property id=&quot;20148&quot; value=&quot;5&quot;/&gt;&lt;property id=&quot;20300&quot; value=&quot;Slide 10 - &amp;quot;English Framework Overview &amp;#x0D;&amp;#x0A;SMART Goals &amp;quot;&quot;/&gt;&lt;property id=&quot;20307&quot; value=&quot;270&quot;/&gt;&lt;/object&gt;&lt;object type=&quot;3&quot; unique_id=&quot;10010&quot;&gt;&lt;property id=&quot;20148&quot; value=&quot;5&quot;/&gt;&lt;property id=&quot;20300&quot; value=&quot;Slide 11 - &amp;quot;English Framework Overview &amp;#x0D;&amp;#x0A;How Will it Look in the End?&amp;quot;&quot;/&gt;&lt;property id=&quot;20307&quot; value=&quot;261&quot;/&gt;&lt;/object&gt;&lt;object type=&quot;3&quot; unique_id=&quot;10011&quot;&gt;&lt;property id=&quot;20148&quot; value=&quot;5&quot;/&gt;&lt;property id=&quot;20300&quot; value=&quot;Slide 12 - &amp;quot;Layout of the English Framework&amp;quot;&quot;/&gt;&lt;property id=&quot;20307&quot; value=&quot;262&quot;/&gt;&lt;/object&gt;&lt;object type=&quot;3&quot; unique_id=&quot;10012&quot;&gt;&lt;property id=&quot;20148&quot; value=&quot;5&quot;/&gt;&lt;property id=&quot;20300&quot; value=&quot;Slide 13 - &amp;quot;Section 1: Introduction&amp;quot;&quot;/&gt;&lt;property id=&quot;20307&quot; value=&quot;272&quot;/&gt;&lt;/object&gt;&lt;object type=&quot;3&quot; unique_id=&quot;10013&quot;&gt;&lt;property id=&quot;20148&quot; value=&quot;5&quot;/&gt;&lt;property id=&quot;20300&quot; value=&quot;Slide 16 - &amp;quot;Section 2: The English Learning Continuum cont.&amp;quot;&quot;/&gt;&lt;property id=&quot;20307&quot; value=&quot;271&quot;/&gt;&lt;/object&gt;&lt;object type=&quot;3&quot; unique_id=&quot;10014&quot;&gt;&lt;property id=&quot;20148&quot; value=&quot;5&quot;/&gt;&lt;property id=&quot;20300&quot; value=&quot;Slide 17 - &amp;quot;Section 3: Planning, Programming and Assessing&amp;quot;&quot;/&gt;&lt;property id=&quot;20307&quot; value=&quot;273&quot;/&gt;&lt;/object&gt;&lt;object type=&quot;3&quot; unique_id=&quot;10015&quot;&gt;&lt;property id=&quot;20148&quot; value=&quot;5&quot;/&gt;&lt;property id=&quot;20300&quot; value=&quot;Slide 21 - &amp;quot;Section 4: Glossary&amp;quot;&quot;/&gt;&lt;property id=&quot;20307&quot; value=&quot;274&quot;/&gt;&lt;/object&gt;&lt;object type=&quot;3&quot; unique_id=&quot;10017&quot;&gt;&lt;property id=&quot;20148&quot; value=&quot;5&quot;/&gt;&lt;property id=&quot;20300&quot; value=&quot;Slide 23 - &amp;quot;Applying the English Framework&amp;#x0D;&amp;#x0A; Nina&amp;quot;&quot;/&gt;&lt;property id=&quot;20307&quot; value=&quot;266&quot;/&gt;&lt;/object&gt;&lt;object type=&quot;3&quot; unique_id=&quot;10021&quot;&gt;&lt;property id=&quot;20148&quot; value=&quot;5&quot;/&gt;&lt;property id=&quot;20300&quot; value=&quot;Slide 32&quot;/&gt;&lt;property id=&quot;20307&quot; value=&quot;268&quot;/&gt;&lt;/object&gt;&lt;object type=&quot;3&quot; unique_id=&quot;10023&quot;&gt;&lt;property id=&quot;20148&quot; value=&quot;5&quot;/&gt;&lt;property id=&quot;20300&quot; value=&quot;Slide 15 - &amp;quot;Section 2: The English Learning Continuum&amp;quot;&quot;/&gt;&lt;property id=&quot;20307&quot; value=&quot;280&quot;/&gt;&lt;/object&gt;&lt;object type=&quot;3&quot; unique_id=&quot;10024&quot;&gt;&lt;property id=&quot;20148&quot; value=&quot;5&quot;/&gt;&lt;property id=&quot;20300&quot; value=&quot;Slide 22 - &amp;quot;Section 5: Appendix&amp;quot;&quot;/&gt;&lt;property id=&quot;20307&quot; value=&quot;281&quot;/&gt;&lt;/object&gt;&lt;object type=&quot;3&quot; unique_id=&quot;10030&quot;&gt;&lt;property id=&quot;20148&quot; value=&quot;5&quot;/&gt;&lt;property id=&quot;20300&quot; value=&quot;Slide 5 - &amp;quot;English Framework Overview &amp;#x0D;&amp;#x0A;Developmental Stages within the Document&amp;quot;&quot;/&gt;&lt;property id=&quot;20307&quot; value=&quot;283&quot;/&gt;&lt;/object&gt;&lt;object type=&quot;3&quot; unique_id=&quot;10031&quot;&gt;&lt;property id=&quot;20148&quot; value=&quot;5&quot;/&gt;&lt;property id=&quot;20300&quot; value=&quot;Slide 7 - &amp;quot;English Framework Overview&amp;#x0D;&amp;#x0A;Developmental Stages within the Document cont.&amp;quot;&quot;/&gt;&lt;property id=&quot;20307&quot; value=&quot;284&quot;/&gt;&lt;/object&gt;&lt;object type=&quot;3&quot; unique_id=&quot;10032&quot;&gt;&lt;property id=&quot;20148&quot; value=&quot;5&quot;/&gt;&lt;property id=&quot;20300&quot; value=&quot;Slide 8 - &amp;quot;English Framework Overview&amp;#x0D;&amp;#x0A;Developmental Stages within the Document cont.&amp;quot;&quot;/&gt;&lt;property id=&quot;20307&quot; value=&quot;282&quot;/&gt;&lt;/object&gt;&lt;object type=&quot;3&quot; unique_id=&quot;10033&quot;&gt;&lt;property id=&quot;20148&quot; value=&quot;5&quot;/&gt;&lt;property id=&quot;20300&quot; value=&quot;Slide 9 - &amp;quot;English Framework Overview &amp;#x0D;&amp;#x0A;Developmental Stages within the Document cont.&amp;quot;&quot;/&gt;&lt;property id=&quot;20307&quot; value=&quot;285&quot;/&gt;&lt;/object&gt;&lt;object type=&quot;3&quot; unique_id=&quot;10034&quot;&gt;&lt;property id=&quot;20148&quot; value=&quot;5&quot;/&gt;&lt;property id=&quot;20300&quot; value=&quot;Slide 14 - &amp;quot;Section 2: The English Learning Continuum&amp;quot;&quot;/&gt;&lt;property id=&quot;20307&quot; value=&quot;286&quot;/&gt;&lt;/object&gt;&lt;object type=&quot;3&quot; unique_id=&quot;10035&quot;&gt;&lt;property id=&quot;20148&quot; value=&quot;5&quot;/&gt;&lt;property id=&quot;20300&quot; value=&quot;Slide 18 - &amp;quot;Section 3: Planning, Programming and Assessing cont.&amp;quot;&quot;/&gt;&lt;property id=&quot;20307&quot; value=&quot;293&quot;/&gt;&lt;/object&gt;&lt;object type=&quot;3&quot; unique_id=&quot;10036&quot;&gt;&lt;property id=&quot;20148&quot; value=&quot;5&quot;/&gt;&lt;property id=&quot;20300&quot; value=&quot;Slide 19 - &amp;quot;Section 3: Planning, Programming and Assessing cont.&amp;quot;&quot;/&gt;&lt;property id=&quot;20307&quot; value=&quot;294&quot;/&gt;&lt;/object&gt;&lt;object type=&quot;3&quot; unique_id=&quot;10037&quot;&gt;&lt;property id=&quot;20148&quot; value=&quot;5&quot;/&gt;&lt;property id=&quot;20300&quot; value=&quot;Slide 20 - &amp;quot;Section 3: Planning, Programming and Assessing cont.&amp;quot;&quot;/&gt;&lt;property id=&quot;20307&quot; value=&quot;295&quot;/&gt;&lt;/object&gt;&lt;object type=&quot;3&quot; unique_id=&quot;10038&quot;&gt;&lt;property id=&quot;20148&quot; value=&quot;5&quot;/&gt;&lt;property id=&quot;20300&quot; value=&quot;Slide 24 - &amp;quot;The Teaching and Learning Cycle&amp;quot;&quot;/&gt;&lt;property id=&quot;20307&quot; value=&quot;298&quot;/&gt;&lt;/object&gt;&lt;object type=&quot;3&quot; unique_id=&quot;10039&quot;&gt;&lt;property id=&quot;20148&quot; value=&quot;5&quot;/&gt;&lt;property id=&quot;20300&quot; value=&quot;Slide 25&quot;/&gt;&lt;property id=&quot;20307&quot; value=&quot;288&quot;/&gt;&lt;/object&gt;&lt;object type=&quot;3&quot; unique_id=&quot;10040&quot;&gt;&lt;property id=&quot;20148&quot; value=&quot;5&quot;/&gt;&lt;property id=&quot;20300&quot; value=&quot;Slide 26&quot;/&gt;&lt;property id=&quot;20307&quot; value=&quot;287&quot;/&gt;&lt;/object&gt;&lt;object type=&quot;3&quot; unique_id=&quot;10041&quot;&gt;&lt;property id=&quot;20148&quot; value=&quot;5&quot;/&gt;&lt;property id=&quot;20300&quot; value=&quot;Slide 27&quot;/&gt;&lt;property id=&quot;20307&quot; value=&quot;289&quot;/&gt;&lt;/object&gt;&lt;object type=&quot;3&quot; unique_id=&quot;10042&quot;&gt;&lt;property id=&quot;20148&quot; value=&quot;5&quot;/&gt;&lt;property id=&quot;20300&quot; value=&quot;Slide 28&quot;/&gt;&lt;property id=&quot;20307&quot; value=&quot;290&quot;/&gt;&lt;/object&gt;&lt;object type=&quot;3&quot; unique_id=&quot;10043&quot;&gt;&lt;property id=&quot;20148&quot; value=&quot;5&quot;/&gt;&lt;property id=&quot;20300&quot; value=&quot;Slide 29&quot;/&gt;&lt;property id=&quot;20307&quot; value=&quot;291&quot;/&gt;&lt;/object&gt;&lt;object type=&quot;3&quot; unique_id=&quot;10044&quot;&gt;&lt;property id=&quot;20148&quot; value=&quot;5&quot;/&gt;&lt;property id=&quot;20300&quot; value=&quot;Slide 30 - &amp;quot;The &amp;#x0D;&amp;#x0A;Every Student Website&amp;quot;&quot;/&gt;&lt;property id=&quot;20307&quot; value=&quot;296&quot;/&gt;&lt;/object&gt;&lt;object type=&quot;3&quot; unique_id=&quot;10046&quot;&gt;&lt;property id=&quot;20148&quot; value=&quot;5&quot;/&gt;&lt;property id=&quot;20300&quot; value=&quot;Slide 31 - &amp;quot;Accessing the Every Student Website&amp;quot;&quot;/&gt;&lt;property id=&quot;20307&quot; value=&quot;300&quot;/&gt;&lt;/object&gt;&lt;/object&gt;&lt;/object&gt;&lt;/database&gt;"/>
  <p:tag name="SECTOMILLISECCONVERTED" val="1"/>
</p:tagLst>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2361</TotalTime>
  <Words>1875</Words>
  <Application>Microsoft Macintosh PowerPoint</Application>
  <PresentationFormat>On-screen Show (4:3)</PresentationFormat>
  <Paragraphs>167</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Summer</vt:lpstr>
      <vt:lpstr>PowerPoint Presentation</vt:lpstr>
      <vt:lpstr>Outline of the Session</vt:lpstr>
      <vt:lpstr>Applying the English Framework  Nina</vt:lpstr>
      <vt:lpstr>The Teaching and Learning Cycle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Working with the Literacy Framework: Example 2 Brian</vt:lpstr>
      <vt:lpstr>PowerPoint Presentation</vt:lpstr>
      <vt:lpstr>Example 2: Brian cont.</vt:lpstr>
      <vt:lpstr>Example 2: Brian cont.</vt:lpstr>
      <vt:lpstr>Example 2: Brian cont.</vt:lpstr>
      <vt:lpstr>Example 2: Brian cont.</vt:lpstr>
      <vt:lpstr>Example 2: Brian cont.</vt:lpstr>
      <vt:lpstr>PowerPoint Presentation</vt:lpstr>
      <vt:lpstr>Group Table Activities</vt:lpstr>
      <vt:lpstr>Group Table Activity</vt:lpstr>
      <vt:lpstr>Group Table Activity cont.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Framework</dc:title>
  <dc:creator>Isabel</dc:creator>
  <cp:lastModifiedBy>Pamela Carter</cp:lastModifiedBy>
  <cp:revision>200</cp:revision>
  <cp:lastPrinted>2013-05-22T03:28:06Z</cp:lastPrinted>
  <dcterms:created xsi:type="dcterms:W3CDTF">2013-04-09T00:18:35Z</dcterms:created>
  <dcterms:modified xsi:type="dcterms:W3CDTF">2013-11-26T03:13:39Z</dcterms:modified>
</cp:coreProperties>
</file>