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302" r:id="rId3"/>
    <p:sldId id="303" r:id="rId4"/>
    <p:sldId id="304" r:id="rId5"/>
    <p:sldId id="305" r:id="rId6"/>
    <p:sldId id="306" r:id="rId7"/>
    <p:sldId id="307" r:id="rId8"/>
    <p:sldId id="308" r:id="rId9"/>
    <p:sldId id="309" r:id="rId10"/>
    <p:sldId id="310" r:id="rId11"/>
    <p:sldId id="311" r:id="rId12"/>
    <p:sldId id="312" r:id="rId13"/>
  </p:sldIdLst>
  <p:sldSz cx="9144000" cy="6858000" type="screen4x3"/>
  <p:notesSz cx="6807200" cy="9939338"/>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RvT7YfniE2jkzAZrwVp8Pg==" hashData="0GWxtn2cbIkcf1YBw7GqXSTWjuA="/>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96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3" autoAdjust="0"/>
    <p:restoredTop sz="79616" autoAdjust="0"/>
  </p:normalViewPr>
  <p:slideViewPr>
    <p:cSldViewPr>
      <p:cViewPr>
        <p:scale>
          <a:sx n="108" d="100"/>
          <a:sy n="108" d="100"/>
        </p:scale>
        <p:origin x="-256" y="-8"/>
      </p:cViewPr>
      <p:guideLst>
        <p:guide orient="horz" pos="2160"/>
        <p:guide pos="2880"/>
      </p:guideLst>
    </p:cSldViewPr>
  </p:slideViewPr>
  <p:outlineViewPr>
    <p:cViewPr>
      <p:scale>
        <a:sx n="33" d="100"/>
        <a:sy n="33" d="100"/>
      </p:scale>
      <p:origin x="8"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325" d="100"/>
          <a:sy n="325" d="100"/>
        </p:scale>
        <p:origin x="-640" y="411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tags" Target="tags/tag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2C4CF570-A463-49F9-BF08-EA3CF17E4C6B}" type="datetimeFigureOut">
              <a:rPr lang="en-AU" smtClean="0"/>
              <a:t>26/11/13</a:t>
            </a:fld>
            <a:endParaRPr lang="en-AU"/>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A8121421-37BB-4035-9A03-2362095C14BD}" type="slidenum">
              <a:rPr lang="en-AU" smtClean="0"/>
              <a:t>‹#›</a:t>
            </a:fld>
            <a:endParaRPr lang="en-AU"/>
          </a:p>
        </p:txBody>
      </p:sp>
    </p:spTree>
    <p:extLst>
      <p:ext uri="{BB962C8B-B14F-4D97-AF65-F5344CB8AC3E}">
        <p14:creationId xmlns:p14="http://schemas.microsoft.com/office/powerpoint/2010/main" val="1852596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C3D86A00-CF7A-4842-9410-12A5AB518A37}" type="datetimeFigureOut">
              <a:rPr lang="en-AU" smtClean="0"/>
              <a:t>26/11/13</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AC787663-8334-4F48-BAF0-567F37046464}" type="slidenum">
              <a:rPr lang="en-AU" smtClean="0"/>
              <a:t>‹#›</a:t>
            </a:fld>
            <a:endParaRPr lang="en-AU"/>
          </a:p>
        </p:txBody>
      </p:sp>
    </p:spTree>
    <p:extLst>
      <p:ext uri="{BB962C8B-B14F-4D97-AF65-F5344CB8AC3E}">
        <p14:creationId xmlns:p14="http://schemas.microsoft.com/office/powerpoint/2010/main" val="34687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When delivering</a:t>
            </a:r>
            <a:r>
              <a:rPr lang="en-AU" baseline="0" dirty="0" smtClean="0"/>
              <a:t> this module, you should ensure that staff are given a copy of the double page English Learning Continuum and at least one strand demonstrating the planning, programming and assessment components of The English Framework. You could also supplement this module through the use of the website version at </a:t>
            </a:r>
            <a:r>
              <a:rPr lang="en-AU" baseline="0" dirty="0" err="1" smtClean="0"/>
              <a:t>www.everystudent-sws.nsw.edu.au</a:t>
            </a:r>
            <a:endParaRPr lang="en-AU" baseline="0" dirty="0" smtClean="0"/>
          </a:p>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1</a:t>
            </a:fld>
            <a:endParaRPr lang="en-AU"/>
          </a:p>
        </p:txBody>
      </p:sp>
    </p:spTree>
    <p:extLst>
      <p:ext uri="{BB962C8B-B14F-4D97-AF65-F5344CB8AC3E}">
        <p14:creationId xmlns:p14="http://schemas.microsoft.com/office/powerpoint/2010/main" val="4140504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pPr marL="171450" indent="-171450">
              <a:buFontTx/>
              <a:buChar char="-"/>
            </a:pPr>
            <a:r>
              <a:rPr lang="en-AU" dirty="0" smtClean="0"/>
              <a:t>The programming proforma is broken up</a:t>
            </a:r>
            <a:r>
              <a:rPr lang="en-AU" baseline="0" dirty="0" smtClean="0"/>
              <a:t> into the strands used in the English Framework. </a:t>
            </a:r>
          </a:p>
          <a:p>
            <a:pPr marL="171450" indent="-171450">
              <a:buFontTx/>
              <a:buChar char="-"/>
            </a:pPr>
            <a:r>
              <a:rPr lang="en-AU" dirty="0" smtClean="0"/>
              <a:t>The proforma accommodates the inclusion of all 4 developmental stages of learning for teachers to select and document content for individual students.</a:t>
            </a:r>
          </a:p>
          <a:p>
            <a:pPr marL="171450" indent="-171450">
              <a:buFontTx/>
              <a:buChar char="-"/>
            </a:pPr>
            <a:r>
              <a:rPr lang="en-AU" baseline="0" dirty="0" smtClean="0"/>
              <a:t>The</a:t>
            </a:r>
            <a:r>
              <a:rPr lang="en-AU" dirty="0" smtClean="0"/>
              <a:t> proforma is available for download from the website and could be used to support individual and/or whole class programs. </a:t>
            </a:r>
            <a:endParaRPr lang="en-AU" baseline="0" dirty="0" smtClean="0"/>
          </a:p>
        </p:txBody>
      </p:sp>
      <p:sp>
        <p:nvSpPr>
          <p:cNvPr id="4" name="Slide Number Placeholder 3"/>
          <p:cNvSpPr>
            <a:spLocks noGrp="1"/>
          </p:cNvSpPr>
          <p:nvPr>
            <p:ph type="sldNum" sz="quarter" idx="10"/>
          </p:nvPr>
        </p:nvSpPr>
        <p:spPr/>
        <p:txBody>
          <a:bodyPr/>
          <a:lstStyle/>
          <a:p>
            <a:fld id="{AC787663-8334-4F48-BAF0-567F37046464}" type="slidenum">
              <a:rPr lang="en-AU" smtClean="0"/>
              <a:t>10</a:t>
            </a:fld>
            <a:endParaRPr lang="en-AU"/>
          </a:p>
        </p:txBody>
      </p:sp>
    </p:spTree>
    <p:extLst>
      <p:ext uri="{BB962C8B-B14F-4D97-AF65-F5344CB8AC3E}">
        <p14:creationId xmlns:p14="http://schemas.microsoft.com/office/powerpoint/2010/main" val="554627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Assessment support provides teachers with a range of recording tools and assessment strategies to choose from. Literacy assessment will largely depend upon the individual student’s needs and will often be based in observational records. The assessment supports in the English Framework also include some links to specific assessment checklists and/or assessment task ideas. </a:t>
            </a:r>
          </a:p>
        </p:txBody>
      </p:sp>
      <p:sp>
        <p:nvSpPr>
          <p:cNvPr id="4" name="Slide Number Placeholder 3"/>
          <p:cNvSpPr>
            <a:spLocks noGrp="1"/>
          </p:cNvSpPr>
          <p:nvPr>
            <p:ph type="sldNum" sz="quarter" idx="10"/>
          </p:nvPr>
        </p:nvSpPr>
        <p:spPr/>
        <p:txBody>
          <a:bodyPr/>
          <a:lstStyle/>
          <a:p>
            <a:fld id="{AC787663-8334-4F48-BAF0-567F37046464}" type="slidenum">
              <a:rPr lang="en-AU" smtClean="0"/>
              <a:t>11</a:t>
            </a:fld>
            <a:endParaRPr lang="en-AU"/>
          </a:p>
        </p:txBody>
      </p:sp>
    </p:spTree>
    <p:extLst>
      <p:ext uri="{BB962C8B-B14F-4D97-AF65-F5344CB8AC3E}">
        <p14:creationId xmlns:p14="http://schemas.microsoft.com/office/powerpoint/2010/main" val="554627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Additional supports available in the English Framework include a glossary of teaching strategies, prompt level descriptors and phases of learning which can all be downloaded from the website. </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12</a:t>
            </a:fld>
            <a:endParaRPr lang="en-AU"/>
          </a:p>
        </p:txBody>
      </p:sp>
    </p:spTree>
    <p:extLst>
      <p:ext uri="{BB962C8B-B14F-4D97-AF65-F5344CB8AC3E}">
        <p14:creationId xmlns:p14="http://schemas.microsoft.com/office/powerpoint/2010/main" val="1774333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latin typeface="Calibri"/>
              <a:cs typeface="Calibri"/>
            </a:endParaRPr>
          </a:p>
        </p:txBody>
      </p:sp>
      <p:sp>
        <p:nvSpPr>
          <p:cNvPr id="4" name="Slide Number Placeholder 3"/>
          <p:cNvSpPr>
            <a:spLocks noGrp="1"/>
          </p:cNvSpPr>
          <p:nvPr>
            <p:ph type="sldNum" sz="quarter" idx="10"/>
          </p:nvPr>
        </p:nvSpPr>
        <p:spPr/>
        <p:txBody>
          <a:bodyPr/>
          <a:lstStyle/>
          <a:p>
            <a:fld id="{AC787663-8334-4F48-BAF0-567F37046464}" type="slidenum">
              <a:rPr lang="en-AU" smtClean="0"/>
              <a:t>2</a:t>
            </a:fld>
            <a:endParaRPr lang="en-AU"/>
          </a:p>
        </p:txBody>
      </p:sp>
    </p:spTree>
    <p:extLst>
      <p:ext uri="{BB962C8B-B14F-4D97-AF65-F5344CB8AC3E}">
        <p14:creationId xmlns:p14="http://schemas.microsoft.com/office/powerpoint/2010/main" val="152976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Just introduce section names – don’t expand as next few slides do this.</a:t>
            </a:r>
          </a:p>
          <a:p>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3</a:t>
            </a:fld>
            <a:endParaRPr lang="en-AU"/>
          </a:p>
        </p:txBody>
      </p:sp>
    </p:spTree>
    <p:extLst>
      <p:ext uri="{BB962C8B-B14F-4D97-AF65-F5344CB8AC3E}">
        <p14:creationId xmlns:p14="http://schemas.microsoft.com/office/powerpoint/2010/main" val="1813255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Section 2 documents how the English Framework aligns with the new NSW English syllabuses. The outcomes are listed under each of the English Framework strands e.g. Book Knowledge, Concepts about Print, Talking etc. </a:t>
            </a:r>
          </a:p>
        </p:txBody>
      </p:sp>
      <p:sp>
        <p:nvSpPr>
          <p:cNvPr id="4" name="Slide Number Placeholder 3"/>
          <p:cNvSpPr>
            <a:spLocks noGrp="1"/>
          </p:cNvSpPr>
          <p:nvPr>
            <p:ph type="sldNum" sz="quarter" idx="10"/>
          </p:nvPr>
        </p:nvSpPr>
        <p:spPr/>
        <p:txBody>
          <a:bodyPr/>
          <a:lstStyle/>
          <a:p>
            <a:fld id="{AC787663-8334-4F48-BAF0-567F37046464}" type="slidenum">
              <a:rPr lang="en-AU" smtClean="0"/>
              <a:t>4</a:t>
            </a:fld>
            <a:endParaRPr lang="en-AU"/>
          </a:p>
        </p:txBody>
      </p:sp>
    </p:spTree>
    <p:extLst>
      <p:ext uri="{BB962C8B-B14F-4D97-AF65-F5344CB8AC3E}">
        <p14:creationId xmlns:p14="http://schemas.microsoft.com/office/powerpoint/2010/main" val="1813255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 </a:t>
            </a:r>
            <a:r>
              <a:rPr lang="en-AU" dirty="0"/>
              <a:t>overview of the entire English Learning Continuum is included in this section as a two page spread which can be downloaded, enlarged and printed on a A3 page for easy reference in the classroom</a:t>
            </a:r>
            <a:r>
              <a:rPr lang="en-AU" dirty="0" smtClean="0"/>
              <a:t>.</a:t>
            </a:r>
          </a:p>
          <a:p>
            <a:r>
              <a:rPr lang="en-AU" dirty="0" smtClean="0"/>
              <a:t>The continuum is </a:t>
            </a:r>
            <a:r>
              <a:rPr lang="en-AU" dirty="0"/>
              <a:t>b</a:t>
            </a:r>
            <a:r>
              <a:rPr lang="en-AU" baseline="0" dirty="0" smtClean="0"/>
              <a:t>roken down into the strands and developmental stages described within the document.</a:t>
            </a:r>
            <a:r>
              <a:rPr lang="en-AU" dirty="0" smtClean="0"/>
              <a:t> </a:t>
            </a:r>
            <a:endParaRPr lang="en-AU" baseline="0" dirty="0" smtClean="0"/>
          </a:p>
        </p:txBody>
      </p:sp>
      <p:sp>
        <p:nvSpPr>
          <p:cNvPr id="4" name="Slide Number Placeholder 3"/>
          <p:cNvSpPr>
            <a:spLocks noGrp="1"/>
          </p:cNvSpPr>
          <p:nvPr>
            <p:ph type="sldNum" sz="quarter" idx="10"/>
          </p:nvPr>
        </p:nvSpPr>
        <p:spPr/>
        <p:txBody>
          <a:bodyPr/>
          <a:lstStyle/>
          <a:p>
            <a:fld id="{AC787663-8334-4F48-BAF0-567F37046464}" type="slidenum">
              <a:rPr lang="en-AU" smtClean="0"/>
              <a:t>5</a:t>
            </a:fld>
            <a:endParaRPr lang="en-AU"/>
          </a:p>
        </p:txBody>
      </p:sp>
    </p:spTree>
    <p:extLst>
      <p:ext uri="{BB962C8B-B14F-4D97-AF65-F5344CB8AC3E}">
        <p14:creationId xmlns:p14="http://schemas.microsoft.com/office/powerpoint/2010/main" val="1217943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Section 3 is broken up</a:t>
            </a:r>
            <a:r>
              <a:rPr lang="en-AU" baseline="0" dirty="0" smtClean="0"/>
              <a:t> into 4 main strands which are then expanded upon. Each section is presented in the same manner for ease of use.</a:t>
            </a:r>
          </a:p>
          <a:p>
            <a:endParaRPr lang="en-AU" dirty="0"/>
          </a:p>
          <a:p>
            <a:r>
              <a:rPr lang="en-AU" dirty="0" smtClean="0"/>
              <a:t>The strands are as follows:</a:t>
            </a:r>
          </a:p>
          <a:p>
            <a:endParaRPr lang="en-AU" dirty="0"/>
          </a:p>
          <a:p>
            <a:r>
              <a:rPr lang="en-AU" dirty="0" smtClean="0"/>
              <a:t>Communicating – Talking and Providing Information, Listening and Responding, Interacting and Engaging in Routines</a:t>
            </a:r>
          </a:p>
          <a:p>
            <a:endParaRPr lang="en-AU" dirty="0"/>
          </a:p>
          <a:p>
            <a:r>
              <a:rPr lang="en-AU" dirty="0" smtClean="0"/>
              <a:t>Reading – Book Knowledge and Concepts about Print, Comprehension, Reading</a:t>
            </a:r>
          </a:p>
          <a:p>
            <a:endParaRPr lang="en-AU" dirty="0"/>
          </a:p>
          <a:p>
            <a:r>
              <a:rPr lang="en-AU" dirty="0" smtClean="0"/>
              <a:t>Letters Sounds and Words – Producing Text and Fine Motor Skills, Phonics and Phonemic awareness and Vocabulary</a:t>
            </a:r>
          </a:p>
          <a:p>
            <a:endParaRPr lang="en-AU" dirty="0"/>
          </a:p>
          <a:p>
            <a:r>
              <a:rPr lang="en-AU" dirty="0" smtClean="0"/>
              <a:t>Expressing Self – Expressive Communication and Expressing self through writing</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6</a:t>
            </a:fld>
            <a:endParaRPr lang="en-AU"/>
          </a:p>
        </p:txBody>
      </p:sp>
    </p:spTree>
    <p:extLst>
      <p:ext uri="{BB962C8B-B14F-4D97-AF65-F5344CB8AC3E}">
        <p14:creationId xmlns:p14="http://schemas.microsoft.com/office/powerpoint/2010/main" val="554627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Just introduce the names of each page section – next few slides go into detail.</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7</a:t>
            </a:fld>
            <a:endParaRPr lang="en-AU"/>
          </a:p>
        </p:txBody>
      </p:sp>
    </p:spTree>
    <p:extLst>
      <p:ext uri="{BB962C8B-B14F-4D97-AF65-F5344CB8AC3E}">
        <p14:creationId xmlns:p14="http://schemas.microsoft.com/office/powerpoint/2010/main" val="554627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pPr marL="171450" indent="-171450">
              <a:buFontTx/>
              <a:buChar char="-"/>
            </a:pPr>
            <a:r>
              <a:rPr lang="en-AU" baseline="0" dirty="0" smtClean="0"/>
              <a:t>Refer to a document which is available on your table.</a:t>
            </a:r>
          </a:p>
          <a:p>
            <a:pPr marL="171450" indent="-171450">
              <a:buFontTx/>
              <a:buChar char="-"/>
            </a:pPr>
            <a:r>
              <a:rPr lang="en-AU" baseline="0" dirty="0" smtClean="0"/>
              <a:t>Each section is presented in the same manner for ease of use</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8</a:t>
            </a:fld>
            <a:endParaRPr lang="en-AU"/>
          </a:p>
        </p:txBody>
      </p:sp>
    </p:spTree>
    <p:extLst>
      <p:ext uri="{BB962C8B-B14F-4D97-AF65-F5344CB8AC3E}">
        <p14:creationId xmlns:p14="http://schemas.microsoft.com/office/powerpoint/2010/main" val="554627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AU" dirty="0" smtClean="0">
                <a:latin typeface="+mj-lt"/>
                <a:cs typeface="Lucida Sans Unicode" pitchFamily="34" charset="0"/>
              </a:rPr>
              <a:t>Linked to the functional level and content from the English learning continuum.</a:t>
            </a:r>
          </a:p>
          <a:p>
            <a:endParaRPr lang="en-AU" dirty="0" smtClean="0"/>
          </a:p>
          <a:p>
            <a:pPr marL="171450" indent="-171450">
              <a:buFontTx/>
              <a:buChar char="-"/>
            </a:pPr>
            <a:r>
              <a:rPr lang="en-AU" dirty="0" smtClean="0"/>
              <a:t>Broken up</a:t>
            </a:r>
            <a:r>
              <a:rPr lang="en-AU" baseline="0" dirty="0" smtClean="0"/>
              <a:t> into the English strands used in the document</a:t>
            </a:r>
          </a:p>
          <a:p>
            <a:pPr marL="171450" indent="-171450">
              <a:buFontTx/>
              <a:buChar char="-"/>
            </a:pPr>
            <a:r>
              <a:rPr lang="en-AU" baseline="0" dirty="0" smtClean="0"/>
              <a:t>Refer to a document which is available on your table</a:t>
            </a:r>
          </a:p>
          <a:p>
            <a:pPr marL="171450" indent="-171450">
              <a:buFontTx/>
              <a:buChar char="-"/>
            </a:pPr>
            <a:r>
              <a:rPr lang="en-AU" baseline="0" dirty="0" smtClean="0"/>
              <a:t>Each section is presented in the same manner for ease of use</a:t>
            </a:r>
            <a:endParaRPr lang="en-AU" dirty="0"/>
          </a:p>
        </p:txBody>
      </p:sp>
      <p:sp>
        <p:nvSpPr>
          <p:cNvPr id="4" name="Slide Number Placeholder 3"/>
          <p:cNvSpPr>
            <a:spLocks noGrp="1"/>
          </p:cNvSpPr>
          <p:nvPr>
            <p:ph type="sldNum" sz="quarter" idx="10"/>
          </p:nvPr>
        </p:nvSpPr>
        <p:spPr/>
        <p:txBody>
          <a:bodyPr/>
          <a:lstStyle/>
          <a:p>
            <a:fld id="{AC787663-8334-4F48-BAF0-567F37046464}" type="slidenum">
              <a:rPr lang="en-AU" smtClean="0"/>
              <a:t>9</a:t>
            </a:fld>
            <a:endParaRPr lang="en-AU"/>
          </a:p>
        </p:txBody>
      </p:sp>
    </p:spTree>
    <p:extLst>
      <p:ext uri="{BB962C8B-B14F-4D97-AF65-F5344CB8AC3E}">
        <p14:creationId xmlns:p14="http://schemas.microsoft.com/office/powerpoint/2010/main" val="554627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3AAC24-A853-4219-A74D-5A19D44018D2}" type="datetimeFigureOut">
              <a:rPr lang="en-AU" smtClean="0"/>
              <a:t>26/11/13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3AAC24-A853-4219-A74D-5A19D44018D2}" type="datetimeFigureOut">
              <a:rPr lang="en-AU" smtClean="0"/>
              <a:t>26/11/13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3AAC24-A853-4219-A74D-5A19D44018D2}" type="datetimeFigureOut">
              <a:rPr lang="en-AU" smtClean="0"/>
              <a:t>26/11/13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AAC24-A853-4219-A74D-5A19D44018D2}" type="datetimeFigureOut">
              <a:rPr lang="en-AU" smtClean="0"/>
              <a:t>26/11/13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AC24-A853-4219-A74D-5A19D44018D2}" type="datetimeFigureOut">
              <a:rPr lang="en-AU" smtClean="0"/>
              <a:t>26/11/13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DE3BF-6D8E-4D2E-BCD0-D611787DB5D0}" type="slidenum">
              <a:rPr lang="en-AU" smtClean="0"/>
              <a:t>‹#›</a:t>
            </a:fld>
            <a:endParaRPr lang="en-AU"/>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D3AAC24-A853-4219-A74D-5A19D44018D2}" type="datetimeFigureOut">
              <a:rPr lang="en-AU" smtClean="0"/>
              <a:t>26/11/13</a:t>
            </a:fld>
            <a:endParaRPr lang="en-A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B1DE3BF-6D8E-4D2E-BCD0-D611787DB5D0}" type="slidenum">
              <a:rPr lang="en-AU" smtClean="0"/>
              <a:t>‹#›</a:t>
            </a:fld>
            <a:endParaRPr lang="en-AU"/>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79512" y="2276872"/>
            <a:ext cx="6120680" cy="3300739"/>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AU" dirty="0">
              <a:latin typeface="Eras Bold ITC" pitchFamily="34" charset="0"/>
              <a:cs typeface="Gisha" pitchFamily="34" charset="-79"/>
            </a:endParaRPr>
          </a:p>
        </p:txBody>
      </p:sp>
      <p:sp>
        <p:nvSpPr>
          <p:cNvPr id="2" name="Rectangle 1"/>
          <p:cNvSpPr/>
          <p:nvPr/>
        </p:nvSpPr>
        <p:spPr>
          <a:xfrm>
            <a:off x="-108520" y="0"/>
            <a:ext cx="4824536" cy="2308324"/>
          </a:xfrm>
          <a:prstGeom prst="rect">
            <a:avLst/>
          </a:prstGeom>
        </p:spPr>
        <p:txBody>
          <a:bodyPr wrap="square">
            <a:spAutoFit/>
          </a:bodyPr>
          <a:lstStyle/>
          <a:p>
            <a:pPr lvl="0" algn="ctr"/>
            <a:r>
              <a:rPr lang="en-AU" sz="3600" dirty="0" smtClean="0">
                <a:solidFill>
                  <a:prstClr val="white"/>
                </a:solidFill>
                <a:latin typeface="Eras Bold ITC" pitchFamily="34" charset="0"/>
                <a:cs typeface="Gisha" pitchFamily="34" charset="-79"/>
              </a:rPr>
              <a:t>Module </a:t>
            </a:r>
            <a:r>
              <a:rPr lang="en-AU" sz="3600" dirty="0" smtClean="0">
                <a:solidFill>
                  <a:prstClr val="white"/>
                </a:solidFill>
                <a:latin typeface="Eras Bold ITC" pitchFamily="34" charset="0"/>
                <a:cs typeface="Gisha" pitchFamily="34" charset="-79"/>
              </a:rPr>
              <a:t>2</a:t>
            </a:r>
          </a:p>
          <a:p>
            <a:pPr lvl="0" algn="ctr"/>
            <a:r>
              <a:rPr lang="en-AU" sz="3600" dirty="0" smtClean="0">
                <a:solidFill>
                  <a:prstClr val="white"/>
                </a:solidFill>
                <a:latin typeface="Eras Bold ITC" pitchFamily="34" charset="0"/>
                <a:cs typeface="Gisha" pitchFamily="34" charset="-79"/>
              </a:rPr>
              <a:t>Using the English Framework to plan, program and assess</a:t>
            </a:r>
            <a:endParaRPr lang="en-AU" sz="3600" dirty="0" smtClean="0">
              <a:solidFill>
                <a:prstClr val="white"/>
              </a:solidFill>
              <a:latin typeface="Eras Bold ITC" pitchFamily="34" charset="0"/>
              <a:cs typeface="Gisha" pitchFamily="34" charset="-79"/>
            </a:endParaRPr>
          </a:p>
        </p:txBody>
      </p:sp>
      <p:pic>
        <p:nvPicPr>
          <p:cNvPr id="4" name="Picture 3"/>
          <p:cNvPicPr>
            <a:picLocks noChangeAspect="1"/>
          </p:cNvPicPr>
          <p:nvPr/>
        </p:nvPicPr>
        <p:blipFill>
          <a:blip r:embed="rId3"/>
          <a:stretch>
            <a:fillRect/>
          </a:stretch>
        </p:blipFill>
        <p:spPr>
          <a:xfrm>
            <a:off x="4678326" y="0"/>
            <a:ext cx="4586536" cy="6926544"/>
          </a:xfrm>
          <a:prstGeom prst="rect">
            <a:avLst/>
          </a:prstGeom>
        </p:spPr>
      </p:pic>
      <p:pic>
        <p:nvPicPr>
          <p:cNvPr id="5" name="Picture 4"/>
          <p:cNvPicPr>
            <a:picLocks noChangeAspect="1"/>
          </p:cNvPicPr>
          <p:nvPr/>
        </p:nvPicPr>
        <p:blipFill>
          <a:blip r:embed="rId4"/>
          <a:stretch>
            <a:fillRect/>
          </a:stretch>
        </p:blipFill>
        <p:spPr>
          <a:xfrm>
            <a:off x="1187624" y="3068960"/>
            <a:ext cx="2345308" cy="3331775"/>
          </a:xfrm>
          <a:prstGeom prst="rect">
            <a:avLst/>
          </a:prstGeom>
          <a:ln w="3175" cmpd="sng">
            <a:solidFill>
              <a:schemeClr val="bg1"/>
            </a:solidFill>
          </a:ln>
        </p:spPr>
      </p:pic>
    </p:spTree>
    <p:extLst>
      <p:ext uri="{BB962C8B-B14F-4D97-AF65-F5344CB8AC3E}">
        <p14:creationId xmlns:p14="http://schemas.microsoft.com/office/powerpoint/2010/main" val="5343019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588" y="217472"/>
            <a:ext cx="7125113" cy="924475"/>
          </a:xfrm>
        </p:spPr>
        <p:txBody>
          <a:bodyPr/>
          <a:lstStyle/>
          <a:p>
            <a:pPr algn="ctr"/>
            <a:r>
              <a:rPr lang="en-AU" dirty="0" smtClean="0">
                <a:latin typeface="Eras Bold ITC" pitchFamily="34" charset="0"/>
              </a:rPr>
              <a:t>Section 3: Planning, Programming and Assessing </a:t>
            </a:r>
            <a:r>
              <a:rPr lang="en-AU" sz="2000" i="1" dirty="0" smtClean="0">
                <a:latin typeface="Eras Bold ITC" pitchFamily="34" charset="0"/>
              </a:rPr>
              <a:t>cont.</a:t>
            </a:r>
            <a:endParaRPr lang="en-AU" sz="2000" i="1" dirty="0">
              <a:latin typeface="Eras Bold ITC"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7704" y="1196752"/>
            <a:ext cx="5472608" cy="3454470"/>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7704" y="4797152"/>
            <a:ext cx="5516082" cy="1876028"/>
          </a:xfrm>
          <a:prstGeom prst="rect">
            <a:avLst/>
          </a:prstGeom>
        </p:spPr>
      </p:pic>
      <p:cxnSp>
        <p:nvCxnSpPr>
          <p:cNvPr id="6" name="Straight Arrow Connector 5"/>
          <p:cNvCxnSpPr/>
          <p:nvPr/>
        </p:nvCxnSpPr>
        <p:spPr>
          <a:xfrm>
            <a:off x="971600" y="2060848"/>
            <a:ext cx="864096" cy="504056"/>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7" name="Rounded Rectangle 6"/>
          <p:cNvSpPr/>
          <p:nvPr/>
        </p:nvSpPr>
        <p:spPr>
          <a:xfrm>
            <a:off x="0" y="1412776"/>
            <a:ext cx="1944216"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p:cNvSpPr txBox="1"/>
          <p:nvPr/>
        </p:nvSpPr>
        <p:spPr>
          <a:xfrm>
            <a:off x="16100" y="1556792"/>
            <a:ext cx="1957049" cy="369332"/>
          </a:xfrm>
          <a:prstGeom prst="rect">
            <a:avLst/>
          </a:prstGeom>
          <a:noFill/>
        </p:spPr>
        <p:txBody>
          <a:bodyPr wrap="none" rtlCol="0">
            <a:spAutoFit/>
          </a:bodyPr>
          <a:lstStyle/>
          <a:p>
            <a:r>
              <a:rPr lang="en-US" dirty="0" smtClean="0">
                <a:latin typeface="Calibri"/>
                <a:cs typeface="Calibri"/>
              </a:rPr>
              <a:t>Syllabus Outcomes</a:t>
            </a:r>
            <a:endParaRPr lang="en-US" dirty="0">
              <a:latin typeface="Calibri"/>
              <a:cs typeface="Calibri"/>
            </a:endParaRPr>
          </a:p>
        </p:txBody>
      </p:sp>
      <p:cxnSp>
        <p:nvCxnSpPr>
          <p:cNvPr id="11" name="Straight Arrow Connector 10"/>
          <p:cNvCxnSpPr/>
          <p:nvPr/>
        </p:nvCxnSpPr>
        <p:spPr>
          <a:xfrm flipV="1">
            <a:off x="971600" y="2924944"/>
            <a:ext cx="1080120" cy="28899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22" name="Rounded Rectangle 21"/>
          <p:cNvSpPr/>
          <p:nvPr/>
        </p:nvSpPr>
        <p:spPr>
          <a:xfrm>
            <a:off x="179512" y="3284984"/>
            <a:ext cx="1656184" cy="15121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extBox 24"/>
          <p:cNvSpPr txBox="1"/>
          <p:nvPr/>
        </p:nvSpPr>
        <p:spPr>
          <a:xfrm>
            <a:off x="179512" y="3429000"/>
            <a:ext cx="1734895" cy="1384995"/>
          </a:xfrm>
          <a:prstGeom prst="rect">
            <a:avLst/>
          </a:prstGeom>
          <a:noFill/>
        </p:spPr>
        <p:txBody>
          <a:bodyPr wrap="none" rtlCol="0">
            <a:spAutoFit/>
          </a:bodyPr>
          <a:lstStyle/>
          <a:p>
            <a:r>
              <a:rPr lang="en-US" sz="1200" dirty="0" smtClean="0"/>
              <a:t>English Framework</a:t>
            </a:r>
          </a:p>
          <a:p>
            <a:r>
              <a:rPr lang="en-US" sz="1200" dirty="0"/>
              <a:t>c</a:t>
            </a:r>
            <a:r>
              <a:rPr lang="en-US" sz="1200" dirty="0" smtClean="0"/>
              <a:t>ontent with space</a:t>
            </a:r>
          </a:p>
          <a:p>
            <a:r>
              <a:rPr lang="en-US" sz="1200" dirty="0"/>
              <a:t>t</a:t>
            </a:r>
            <a:r>
              <a:rPr lang="en-US" sz="1200" dirty="0" smtClean="0"/>
              <a:t>o record names</a:t>
            </a:r>
          </a:p>
          <a:p>
            <a:r>
              <a:rPr lang="en-US" sz="1200" dirty="0"/>
              <a:t>o</a:t>
            </a:r>
            <a:r>
              <a:rPr lang="en-US" sz="1200" dirty="0" smtClean="0"/>
              <a:t>f students</a:t>
            </a:r>
          </a:p>
          <a:p>
            <a:r>
              <a:rPr lang="en-US" sz="1200" dirty="0"/>
              <a:t>w</a:t>
            </a:r>
            <a:r>
              <a:rPr lang="en-US" sz="1200" dirty="0" smtClean="0"/>
              <a:t>orking at</a:t>
            </a:r>
          </a:p>
          <a:p>
            <a:r>
              <a:rPr lang="en-US" sz="1200" dirty="0"/>
              <a:t>e</a:t>
            </a:r>
            <a:r>
              <a:rPr lang="en-US" sz="1200" dirty="0" smtClean="0"/>
              <a:t>ach developmental </a:t>
            </a:r>
          </a:p>
          <a:p>
            <a:r>
              <a:rPr lang="en-US" sz="1200" dirty="0"/>
              <a:t>s</a:t>
            </a:r>
            <a:r>
              <a:rPr lang="en-US" sz="1200" dirty="0" smtClean="0"/>
              <a:t>tage of learning</a:t>
            </a:r>
            <a:endParaRPr lang="en-US" sz="1200" dirty="0"/>
          </a:p>
        </p:txBody>
      </p:sp>
      <p:sp>
        <p:nvSpPr>
          <p:cNvPr id="27" name="Rounded Rectangle 26"/>
          <p:cNvSpPr/>
          <p:nvPr/>
        </p:nvSpPr>
        <p:spPr>
          <a:xfrm>
            <a:off x="7452320" y="3284984"/>
            <a:ext cx="1584176" cy="15121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TextBox 28"/>
          <p:cNvSpPr txBox="1"/>
          <p:nvPr/>
        </p:nvSpPr>
        <p:spPr>
          <a:xfrm>
            <a:off x="7452320" y="3356992"/>
            <a:ext cx="1640668" cy="1384995"/>
          </a:xfrm>
          <a:prstGeom prst="rect">
            <a:avLst/>
          </a:prstGeom>
          <a:noFill/>
        </p:spPr>
        <p:txBody>
          <a:bodyPr wrap="none" rtlCol="0">
            <a:spAutoFit/>
          </a:bodyPr>
          <a:lstStyle/>
          <a:p>
            <a:r>
              <a:rPr lang="en-US" sz="1200" dirty="0" smtClean="0"/>
              <a:t>English Syllabus</a:t>
            </a:r>
          </a:p>
          <a:p>
            <a:r>
              <a:rPr lang="en-US" sz="1200" dirty="0"/>
              <a:t>c</a:t>
            </a:r>
            <a:r>
              <a:rPr lang="en-US" sz="1200" dirty="0" smtClean="0"/>
              <a:t>ontent with space</a:t>
            </a:r>
          </a:p>
          <a:p>
            <a:r>
              <a:rPr lang="en-US" sz="1200" dirty="0"/>
              <a:t>t</a:t>
            </a:r>
            <a:r>
              <a:rPr lang="en-US" sz="1200" dirty="0" smtClean="0"/>
              <a:t>o record names</a:t>
            </a:r>
          </a:p>
          <a:p>
            <a:r>
              <a:rPr lang="en-US" sz="1200" dirty="0"/>
              <a:t>o</a:t>
            </a:r>
            <a:r>
              <a:rPr lang="en-US" sz="1200" dirty="0" smtClean="0"/>
              <a:t>f students</a:t>
            </a:r>
          </a:p>
          <a:p>
            <a:r>
              <a:rPr lang="en-US" sz="1200" dirty="0"/>
              <a:t>w</a:t>
            </a:r>
            <a:r>
              <a:rPr lang="en-US" sz="1200" dirty="0" smtClean="0"/>
              <a:t>orking at</a:t>
            </a:r>
          </a:p>
          <a:p>
            <a:r>
              <a:rPr lang="en-US" sz="1200" dirty="0"/>
              <a:t>e</a:t>
            </a:r>
            <a:r>
              <a:rPr lang="en-US" sz="1200" dirty="0" smtClean="0"/>
              <a:t>arly </a:t>
            </a:r>
            <a:r>
              <a:rPr lang="en-US" sz="1200" dirty="0"/>
              <a:t>s</a:t>
            </a:r>
            <a:r>
              <a:rPr lang="en-US" sz="1200" dirty="0" smtClean="0"/>
              <a:t>tage 1 or </a:t>
            </a:r>
          </a:p>
          <a:p>
            <a:r>
              <a:rPr lang="en-US" sz="1200" dirty="0"/>
              <a:t>l</a:t>
            </a:r>
            <a:r>
              <a:rPr lang="en-US" sz="1200" dirty="0" smtClean="0"/>
              <a:t>ife skill levels</a:t>
            </a:r>
            <a:endParaRPr lang="en-US" sz="1200" dirty="0"/>
          </a:p>
        </p:txBody>
      </p:sp>
      <p:cxnSp>
        <p:nvCxnSpPr>
          <p:cNvPr id="30" name="Straight Arrow Connector 29"/>
          <p:cNvCxnSpPr/>
          <p:nvPr/>
        </p:nvCxnSpPr>
        <p:spPr>
          <a:xfrm flipH="1" flipV="1">
            <a:off x="6732242" y="2924944"/>
            <a:ext cx="1368150" cy="288032"/>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34" name="Rounded Rectangle 33"/>
          <p:cNvSpPr/>
          <p:nvPr/>
        </p:nvSpPr>
        <p:spPr>
          <a:xfrm>
            <a:off x="107504" y="5661248"/>
            <a:ext cx="1561992"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TextBox 34"/>
          <p:cNvSpPr txBox="1"/>
          <p:nvPr/>
        </p:nvSpPr>
        <p:spPr>
          <a:xfrm>
            <a:off x="179512" y="5733256"/>
            <a:ext cx="1455722" cy="461665"/>
          </a:xfrm>
          <a:prstGeom prst="rect">
            <a:avLst/>
          </a:prstGeom>
          <a:noFill/>
        </p:spPr>
        <p:txBody>
          <a:bodyPr wrap="none" rtlCol="0">
            <a:spAutoFit/>
          </a:bodyPr>
          <a:lstStyle/>
          <a:p>
            <a:r>
              <a:rPr lang="en-US" sz="1200" dirty="0" smtClean="0"/>
              <a:t>Quality teaching</a:t>
            </a:r>
          </a:p>
          <a:p>
            <a:r>
              <a:rPr lang="en-US" sz="1200" dirty="0" smtClean="0"/>
              <a:t>And KLA links</a:t>
            </a:r>
            <a:endParaRPr lang="en-US" sz="1200" dirty="0"/>
          </a:p>
        </p:txBody>
      </p:sp>
      <p:cxnSp>
        <p:nvCxnSpPr>
          <p:cNvPr id="36" name="Straight Arrow Connector 35"/>
          <p:cNvCxnSpPr/>
          <p:nvPr/>
        </p:nvCxnSpPr>
        <p:spPr>
          <a:xfrm flipV="1">
            <a:off x="539552" y="4941168"/>
            <a:ext cx="1368152" cy="648072"/>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cxnSp>
        <p:nvCxnSpPr>
          <p:cNvPr id="38" name="Straight Arrow Connector 37"/>
          <p:cNvCxnSpPr/>
          <p:nvPr/>
        </p:nvCxnSpPr>
        <p:spPr>
          <a:xfrm>
            <a:off x="539552" y="5589240"/>
            <a:ext cx="1584176" cy="144016"/>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48" name="Rounded Rectangle 47"/>
          <p:cNvSpPr/>
          <p:nvPr/>
        </p:nvSpPr>
        <p:spPr>
          <a:xfrm>
            <a:off x="7524328" y="5445224"/>
            <a:ext cx="1561992"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49" name="Straight Arrow Connector 48"/>
          <p:cNvCxnSpPr>
            <a:stCxn id="48" idx="1"/>
          </p:cNvCxnSpPr>
          <p:nvPr/>
        </p:nvCxnSpPr>
        <p:spPr>
          <a:xfrm flipH="1">
            <a:off x="3851920" y="5769260"/>
            <a:ext cx="3672408" cy="54006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cxnSp>
        <p:nvCxnSpPr>
          <p:cNvPr id="51" name="Straight Arrow Connector 50"/>
          <p:cNvCxnSpPr>
            <a:stCxn id="48" idx="1"/>
          </p:cNvCxnSpPr>
          <p:nvPr/>
        </p:nvCxnSpPr>
        <p:spPr>
          <a:xfrm flipH="1">
            <a:off x="6228184" y="5769260"/>
            <a:ext cx="1296144" cy="684076"/>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7596336" y="5517232"/>
            <a:ext cx="1335121" cy="461665"/>
          </a:xfrm>
          <a:prstGeom prst="rect">
            <a:avLst/>
          </a:prstGeom>
          <a:noFill/>
        </p:spPr>
        <p:txBody>
          <a:bodyPr wrap="none" rtlCol="0">
            <a:spAutoFit/>
          </a:bodyPr>
          <a:lstStyle/>
          <a:p>
            <a:r>
              <a:rPr lang="en-US" sz="1200" dirty="0" smtClean="0"/>
              <a:t>Assessment</a:t>
            </a:r>
          </a:p>
          <a:p>
            <a:r>
              <a:rPr lang="en-US" sz="1200" dirty="0"/>
              <a:t>a</a:t>
            </a:r>
            <a:r>
              <a:rPr lang="en-US" sz="1200" dirty="0" smtClean="0"/>
              <a:t>nd evaluation</a:t>
            </a:r>
            <a:endParaRPr lang="en-US" sz="1200" dirty="0"/>
          </a:p>
        </p:txBody>
      </p:sp>
    </p:spTree>
    <p:extLst>
      <p:ext uri="{BB962C8B-B14F-4D97-AF65-F5344CB8AC3E}">
        <p14:creationId xmlns:p14="http://schemas.microsoft.com/office/powerpoint/2010/main" val="5099153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588" y="217472"/>
            <a:ext cx="7125113" cy="924475"/>
          </a:xfrm>
        </p:spPr>
        <p:txBody>
          <a:bodyPr/>
          <a:lstStyle/>
          <a:p>
            <a:pPr algn="ctr"/>
            <a:r>
              <a:rPr lang="en-AU" dirty="0" smtClean="0">
                <a:latin typeface="Eras Bold ITC" pitchFamily="34" charset="0"/>
              </a:rPr>
              <a:t>Section 3: Planning, Programming and Assessing </a:t>
            </a:r>
            <a:r>
              <a:rPr lang="en-AU" sz="2000" i="1" dirty="0" smtClean="0">
                <a:latin typeface="Eras Bold ITC" pitchFamily="34" charset="0"/>
              </a:rPr>
              <a:t>cont.</a:t>
            </a:r>
            <a:endParaRPr lang="en-AU" sz="2000" i="1" dirty="0">
              <a:latin typeface="Eras Bold ITC"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1520" y="1268760"/>
            <a:ext cx="3702670" cy="5040560"/>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9952" y="1196752"/>
            <a:ext cx="4932040" cy="2327121"/>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0" y="3717032"/>
            <a:ext cx="4139952" cy="2977259"/>
          </a:xfrm>
          <a:prstGeom prst="rect">
            <a:avLst/>
          </a:prstGeom>
        </p:spPr>
      </p:pic>
    </p:spTree>
    <p:extLst>
      <p:ext uri="{BB962C8B-B14F-4D97-AF65-F5344CB8AC3E}">
        <p14:creationId xmlns:p14="http://schemas.microsoft.com/office/powerpoint/2010/main" val="10446414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7125113" cy="751752"/>
          </a:xfrm>
        </p:spPr>
        <p:txBody>
          <a:bodyPr/>
          <a:lstStyle/>
          <a:p>
            <a:pPr algn="ctr"/>
            <a:r>
              <a:rPr lang="en-AU" dirty="0" smtClean="0">
                <a:latin typeface="Eras Bold ITC" pitchFamily="34" charset="0"/>
              </a:rPr>
              <a:t>Section 4: Glossary</a:t>
            </a:r>
            <a:endParaRPr lang="en-AU" dirty="0">
              <a:latin typeface="Eras Bold ITC" pitchFamily="34" charset="0"/>
            </a:endParaRPr>
          </a:p>
        </p:txBody>
      </p:sp>
      <p:sp>
        <p:nvSpPr>
          <p:cNvPr id="3" name="Content Placeholder 2"/>
          <p:cNvSpPr>
            <a:spLocks noGrp="1"/>
          </p:cNvSpPr>
          <p:nvPr>
            <p:ph idx="1"/>
          </p:nvPr>
        </p:nvSpPr>
        <p:spPr>
          <a:xfrm>
            <a:off x="179512" y="764704"/>
            <a:ext cx="8568952" cy="864096"/>
          </a:xfrm>
        </p:spPr>
        <p:txBody>
          <a:bodyPr anchor="t">
            <a:normAutofit lnSpcReduction="10000"/>
          </a:bodyPr>
          <a:lstStyle/>
          <a:p>
            <a:pPr algn="just">
              <a:buFont typeface="Arial" pitchFamily="34" charset="0"/>
              <a:buChar char="•"/>
            </a:pPr>
            <a:r>
              <a:rPr lang="en-AU" sz="2000" dirty="0" smtClean="0">
                <a:latin typeface="Lucida Sans Unicode" pitchFamily="34" charset="0"/>
                <a:cs typeface="Lucida Sans Unicode" pitchFamily="34" charset="0"/>
              </a:rPr>
              <a:t>Teaching strategies, assessment strategies, prompt levels, developmental stages of learning and reference list.</a:t>
            </a:r>
          </a:p>
          <a:p>
            <a:endParaRPr lang="en-AU" dirty="0"/>
          </a:p>
        </p:txBody>
      </p:sp>
      <p:pic>
        <p:nvPicPr>
          <p:cNvPr id="5123" name="Picture 3" descr="C:\Users\kay.moore1\Desktop\English Presentation 2013 National Conference\Powerpoint Images\Prompt Levels.JPG"/>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83968" y="1628800"/>
            <a:ext cx="3744416" cy="259228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5124" name="Picture 4" descr="C:\Users\kay.moore1\Desktop\English Presentation 2013 National Conference\Powerpoint Images\Teaching Strategie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772816"/>
            <a:ext cx="2880215" cy="4680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5"/>
          <a:stretch>
            <a:fillRect/>
          </a:stretch>
        </p:blipFill>
        <p:spPr>
          <a:xfrm>
            <a:off x="3707904" y="4365104"/>
            <a:ext cx="5004048" cy="2248377"/>
          </a:xfrm>
          <a:prstGeom prst="rect">
            <a:avLst/>
          </a:prstGeom>
        </p:spPr>
      </p:pic>
    </p:spTree>
    <p:extLst>
      <p:ext uri="{BB962C8B-B14F-4D97-AF65-F5344CB8AC3E}">
        <p14:creationId xmlns:p14="http://schemas.microsoft.com/office/powerpoint/2010/main" val="10743333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76" y="4793"/>
            <a:ext cx="4460817" cy="924475"/>
          </a:xfrm>
        </p:spPr>
        <p:txBody>
          <a:bodyPr/>
          <a:lstStyle/>
          <a:p>
            <a:pPr algn="ctr"/>
            <a:r>
              <a:rPr lang="en-AU" dirty="0" smtClean="0">
                <a:latin typeface="Eras Bold ITC" pitchFamily="34" charset="0"/>
                <a:cs typeface="Gisha" pitchFamily="34" charset="-79"/>
              </a:rPr>
              <a:t>Outline of the Session</a:t>
            </a:r>
            <a:endParaRPr lang="en-AU" dirty="0">
              <a:latin typeface="Eras Bold ITC" pitchFamily="34" charset="0"/>
              <a:cs typeface="Gisha" pitchFamily="34" charset="-79"/>
            </a:endParaRPr>
          </a:p>
        </p:txBody>
      </p:sp>
      <p:sp>
        <p:nvSpPr>
          <p:cNvPr id="3" name="Content Placeholder 2"/>
          <p:cNvSpPr>
            <a:spLocks noGrp="1"/>
          </p:cNvSpPr>
          <p:nvPr>
            <p:ph idx="1"/>
          </p:nvPr>
        </p:nvSpPr>
        <p:spPr>
          <a:xfrm>
            <a:off x="4248789" y="908720"/>
            <a:ext cx="4895211" cy="3672408"/>
          </a:xfrm>
        </p:spPr>
        <p:txBody>
          <a:bodyPr anchor="t">
            <a:noAutofit/>
          </a:bodyPr>
          <a:lstStyle/>
          <a:p>
            <a:pPr>
              <a:buFont typeface="Arial" pitchFamily="34" charset="0"/>
              <a:buChar char="•"/>
            </a:pPr>
            <a:r>
              <a:rPr lang="en-AU" sz="2000" dirty="0" smtClean="0">
                <a:latin typeface="Lucida Sans Unicode" pitchFamily="34" charset="0"/>
                <a:cs typeface="Lucida Sans Unicode" pitchFamily="34" charset="0"/>
              </a:rPr>
              <a:t>Section 2: The English Learning Continuum</a:t>
            </a:r>
          </a:p>
          <a:p>
            <a:pPr>
              <a:buFont typeface="Arial" pitchFamily="34" charset="0"/>
              <a:buChar char="•"/>
            </a:pPr>
            <a:r>
              <a:rPr lang="en-AU" sz="2000" dirty="0" smtClean="0">
                <a:latin typeface="Lucida Sans Unicode" pitchFamily="34" charset="0"/>
                <a:cs typeface="Lucida Sans Unicode" pitchFamily="34" charset="0"/>
              </a:rPr>
              <a:t>Section 3: Using the English Framework to Plan, program and Assess English</a:t>
            </a:r>
          </a:p>
          <a:p>
            <a:pPr>
              <a:buFont typeface="Arial" pitchFamily="34" charset="0"/>
              <a:buChar char="•"/>
            </a:pPr>
            <a:r>
              <a:rPr lang="en-AU" sz="2000" dirty="0" smtClean="0">
                <a:latin typeface="Lucida Sans Unicode" pitchFamily="34" charset="0"/>
                <a:cs typeface="Lucida Sans Unicode" pitchFamily="34" charset="0"/>
              </a:rPr>
              <a:t> Section 4: Glossary</a:t>
            </a:r>
            <a:endParaRPr lang="en-AU" sz="2000" dirty="0">
              <a:latin typeface="Lucida Sans Unicode" pitchFamily="34" charset="0"/>
              <a:cs typeface="Lucida Sans Unicode" pitchFamily="34" charset="0"/>
            </a:endParaRPr>
          </a:p>
          <a:p>
            <a:pPr>
              <a:buFont typeface="Arial" pitchFamily="34" charset="0"/>
              <a:buChar char="•"/>
            </a:pPr>
            <a:endParaRPr lang="en-AU" sz="2000" dirty="0" smtClean="0">
              <a:latin typeface="Lucida Sans Unicode" pitchFamily="34" charset="0"/>
              <a:cs typeface="Lucida Sans Unicode" pitchFamily="34" charset="0"/>
            </a:endParaRPr>
          </a:p>
        </p:txBody>
      </p:sp>
      <p:pic>
        <p:nvPicPr>
          <p:cNvPr id="6" name="Picture 5"/>
          <p:cNvPicPr>
            <a:picLocks noChangeAspect="1"/>
          </p:cNvPicPr>
          <p:nvPr/>
        </p:nvPicPr>
        <p:blipFill>
          <a:blip r:embed="rId3"/>
          <a:stretch>
            <a:fillRect/>
          </a:stretch>
        </p:blipFill>
        <p:spPr>
          <a:xfrm>
            <a:off x="0" y="-99391"/>
            <a:ext cx="4139821" cy="6952554"/>
          </a:xfrm>
          <a:prstGeom prst="rect">
            <a:avLst/>
          </a:prstGeom>
        </p:spPr>
      </p:pic>
    </p:spTree>
    <p:extLst>
      <p:ext uri="{BB962C8B-B14F-4D97-AF65-F5344CB8AC3E}">
        <p14:creationId xmlns:p14="http://schemas.microsoft.com/office/powerpoint/2010/main" val="17822392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08912" cy="924475"/>
          </a:xfrm>
        </p:spPr>
        <p:txBody>
          <a:bodyPr/>
          <a:lstStyle/>
          <a:p>
            <a:pPr algn="ctr"/>
            <a:r>
              <a:rPr lang="en-AU" dirty="0" smtClean="0">
                <a:latin typeface="Eras Bold ITC" pitchFamily="34" charset="0"/>
              </a:rPr>
              <a:t>Section 2: The English Learning Continuum</a:t>
            </a:r>
            <a:endParaRPr lang="en-AU" dirty="0">
              <a:latin typeface="Eras Bold ITC" pitchFamily="34" charset="0"/>
            </a:endParaRPr>
          </a:p>
        </p:txBody>
      </p:sp>
      <p:sp>
        <p:nvSpPr>
          <p:cNvPr id="3" name="Content Placeholder 2"/>
          <p:cNvSpPr>
            <a:spLocks noGrp="1"/>
          </p:cNvSpPr>
          <p:nvPr>
            <p:ph idx="1"/>
          </p:nvPr>
        </p:nvSpPr>
        <p:spPr>
          <a:xfrm>
            <a:off x="1043608" y="1484784"/>
            <a:ext cx="7125112" cy="2701759"/>
          </a:xfrm>
        </p:spPr>
        <p:txBody>
          <a:bodyPr anchor="t">
            <a:normAutofit/>
          </a:bodyPr>
          <a:lstStyle/>
          <a:p>
            <a:pPr>
              <a:buFont typeface="Arial" pitchFamily="34" charset="0"/>
              <a:buChar char="•"/>
            </a:pPr>
            <a:r>
              <a:rPr lang="en-AU" sz="2000" dirty="0" smtClean="0">
                <a:latin typeface="Lucida Sans Unicode" pitchFamily="34" charset="0"/>
                <a:cs typeface="Lucida Sans Unicode" pitchFamily="34" charset="0"/>
              </a:rPr>
              <a:t>Contains:</a:t>
            </a:r>
          </a:p>
          <a:p>
            <a:pPr lvl="1">
              <a:buFont typeface="Arial" pitchFamily="34" charset="0"/>
              <a:buChar char="•"/>
            </a:pPr>
            <a:r>
              <a:rPr lang="en-AU" sz="2000" dirty="0" smtClean="0">
                <a:latin typeface="Lucida Sans Unicode" pitchFamily="34" charset="0"/>
                <a:cs typeface="Lucida Sans Unicode" pitchFamily="34" charset="0"/>
              </a:rPr>
              <a:t>Table listing how the document links to the Early Stage 1, 7-10 Life Skills and HSC Life Skills syllabuses outcomes</a:t>
            </a:r>
          </a:p>
          <a:p>
            <a:pPr lvl="1">
              <a:buFont typeface="Arial" pitchFamily="34" charset="0"/>
              <a:buChar char="•"/>
            </a:pPr>
            <a:r>
              <a:rPr lang="en-AU" sz="2000" dirty="0" smtClean="0">
                <a:latin typeface="Lucida Sans Unicode" pitchFamily="34" charset="0"/>
                <a:cs typeface="Lucida Sans Unicode" pitchFamily="34" charset="0"/>
              </a:rPr>
              <a:t>Overview of the English Learning Continuum </a:t>
            </a:r>
          </a:p>
          <a:p>
            <a:pPr marL="0" indent="0">
              <a:buNone/>
            </a:pPr>
            <a:endParaRPr lang="en-AU" sz="2000" dirty="0" smtClean="0">
              <a:latin typeface="Lucida Sans Unicode" pitchFamily="34" charset="0"/>
              <a:cs typeface="Lucida Sans Unicode" pitchFamily="34" charset="0"/>
            </a:endParaRPr>
          </a:p>
        </p:txBody>
      </p:sp>
      <p:pic>
        <p:nvPicPr>
          <p:cNvPr id="5" name="Picture 4"/>
          <p:cNvPicPr>
            <a:picLocks noChangeAspect="1"/>
          </p:cNvPicPr>
          <p:nvPr/>
        </p:nvPicPr>
        <p:blipFill>
          <a:blip r:embed="rId3"/>
          <a:stretch>
            <a:fillRect/>
          </a:stretch>
        </p:blipFill>
        <p:spPr>
          <a:xfrm>
            <a:off x="-1" y="4047383"/>
            <a:ext cx="9192705" cy="2834640"/>
          </a:xfrm>
          <a:prstGeom prst="rect">
            <a:avLst/>
          </a:prstGeom>
        </p:spPr>
      </p:pic>
    </p:spTree>
    <p:extLst>
      <p:ext uri="{BB962C8B-B14F-4D97-AF65-F5344CB8AC3E}">
        <p14:creationId xmlns:p14="http://schemas.microsoft.com/office/powerpoint/2010/main" val="37282998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00269"/>
            <a:ext cx="8784976" cy="924475"/>
          </a:xfrm>
        </p:spPr>
        <p:txBody>
          <a:bodyPr/>
          <a:lstStyle/>
          <a:p>
            <a:pPr algn="ctr"/>
            <a:r>
              <a:rPr lang="en-AU" dirty="0" smtClean="0">
                <a:latin typeface="Eras Bold ITC" pitchFamily="34" charset="0"/>
              </a:rPr>
              <a:t>Section 2: The English Learning Continuum</a:t>
            </a:r>
            <a:endParaRPr lang="en-AU" dirty="0">
              <a:latin typeface="Eras Bold ITC" pitchFamily="34" charset="0"/>
            </a:endParaRPr>
          </a:p>
        </p:txBody>
      </p:sp>
      <p:pic>
        <p:nvPicPr>
          <p:cNvPr id="3075" name="Picture 3" descr="C:\Users\kay.moore1\Desktop\English Presentation 2013 National Conference\Powerpoint Images\Section 2 P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1196752"/>
            <a:ext cx="5196569" cy="3060000"/>
          </a:xfrm>
          <a:prstGeom prst="rect">
            <a:avLst/>
          </a:prstGeom>
          <a:noFill/>
          <a:ln w="3175">
            <a:solidFill>
              <a:schemeClr val="bg1"/>
            </a:solidFill>
          </a:ln>
          <a:extLst>
            <a:ext uri="{909E8E84-426E-40dd-AFC4-6F175D3DCCD1}">
              <a14:hiddenFill xmlns:a14="http://schemas.microsoft.com/office/drawing/2010/main">
                <a:solidFill>
                  <a:srgbClr val="FFFFFF"/>
                </a:solidFill>
              </a14:hiddenFill>
            </a:ext>
          </a:extLst>
        </p:spPr>
      </p:pic>
      <p:pic>
        <p:nvPicPr>
          <p:cNvPr id="3076" name="Picture 4" descr="C:\Users\kay.moore1\Desktop\English Presentation 2013 National Conference\Powerpoint Images\Section 2 P2.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59832" y="3573016"/>
            <a:ext cx="5901430" cy="3060000"/>
          </a:xfrm>
          <a:prstGeom prst="rect">
            <a:avLst/>
          </a:prstGeom>
          <a:noFill/>
          <a:ln w="3175">
            <a:solidFill>
              <a:schemeClr val="bg1"/>
            </a:solidFill>
          </a:ln>
          <a:extLst>
            <a:ext uri="{909E8E84-426E-40dd-AFC4-6F175D3DCCD1}">
              <a14:hiddenFill xmlns:a14="http://schemas.microsoft.com/office/drawing/2010/main">
                <a:solidFill>
                  <a:srgbClr val="FFFFFF"/>
                </a:solidFill>
              </a14:hiddenFill>
            </a:ext>
          </a:extLst>
        </p:spPr>
      </p:pic>
      <p:pic>
        <p:nvPicPr>
          <p:cNvPr id="5" name="Picture 4" descr="Macintosh HD:Users:pamela:Pictures:iPhoto Library.photolibrary:Masters:2012:12:16:20121216-091747:picture_063_1318149137340_l.jpg"/>
          <p:cNvPicPr/>
          <p:nvPr/>
        </p:nvPicPr>
        <p:blipFill rotWithShape="1">
          <a:blip r:embed="rId5" cstate="screen">
            <a:extLst>
              <a:ext uri="{28A0092B-C50C-407E-A947-70E740481C1C}">
                <a14:useLocalDpi xmlns:a14="http://schemas.microsoft.com/office/drawing/2010/main"/>
              </a:ext>
            </a:extLst>
          </a:blip>
          <a:srcRect/>
          <a:stretch/>
        </p:blipFill>
        <p:spPr bwMode="auto">
          <a:xfrm>
            <a:off x="6300192" y="1268760"/>
            <a:ext cx="1798320" cy="1940560"/>
          </a:xfrm>
          <a:prstGeom prst="rect">
            <a:avLst/>
          </a:prstGeom>
          <a:noFill/>
          <a:ln>
            <a:noFill/>
          </a:ln>
          <a:extLst>
            <a:ext uri="{53640926-AAD7-44d8-BBD7-CCE9431645EC}">
              <a14:shadowObscured xmlns:a14="http://schemas.microsoft.com/office/drawing/2010/main"/>
            </a:ext>
          </a:extLst>
        </p:spPr>
      </p:pic>
      <p:pic>
        <p:nvPicPr>
          <p:cNvPr id="6" name="Picture 5"/>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1560" y="4581128"/>
            <a:ext cx="2058035" cy="1963420"/>
          </a:xfrm>
          <a:prstGeom prst="rect">
            <a:avLst/>
          </a:prstGeom>
          <a:noFill/>
          <a:ln>
            <a:noFill/>
          </a:ln>
        </p:spPr>
      </p:pic>
    </p:spTree>
    <p:extLst>
      <p:ext uri="{BB962C8B-B14F-4D97-AF65-F5344CB8AC3E}">
        <p14:creationId xmlns:p14="http://schemas.microsoft.com/office/powerpoint/2010/main" val="259281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27368"/>
            <a:ext cx="9433048" cy="924475"/>
          </a:xfrm>
        </p:spPr>
        <p:txBody>
          <a:bodyPr/>
          <a:lstStyle/>
          <a:p>
            <a:pPr algn="ctr"/>
            <a:r>
              <a:rPr lang="en-AU" dirty="0">
                <a:latin typeface="Eras Bold ITC" pitchFamily="34" charset="0"/>
              </a:rPr>
              <a:t>Section 2: The </a:t>
            </a:r>
            <a:r>
              <a:rPr lang="en-AU" dirty="0" smtClean="0">
                <a:latin typeface="Eras Bold ITC" pitchFamily="34" charset="0"/>
              </a:rPr>
              <a:t>English Learning Continuum </a:t>
            </a:r>
            <a:r>
              <a:rPr lang="en-AU" sz="1800" i="1" dirty="0" smtClean="0">
                <a:latin typeface="Eras Bold ITC" pitchFamily="34" charset="0"/>
              </a:rPr>
              <a:t>cont.</a:t>
            </a:r>
            <a:endParaRPr lang="en-AU" sz="1800" i="1" dirty="0">
              <a:latin typeface="Eras Bold ITC" pitchFamily="34" charset="0"/>
            </a:endParaRPr>
          </a:p>
        </p:txBody>
      </p:sp>
      <p:sp>
        <p:nvSpPr>
          <p:cNvPr id="3" name="Content Placeholder 2"/>
          <p:cNvSpPr>
            <a:spLocks noGrp="1"/>
          </p:cNvSpPr>
          <p:nvPr>
            <p:ph idx="1"/>
          </p:nvPr>
        </p:nvSpPr>
        <p:spPr/>
        <p:txBody>
          <a:bodyPr/>
          <a:lstStyle/>
          <a:p>
            <a:endParaRPr lang="en-AU"/>
          </a:p>
        </p:txBody>
      </p:sp>
      <p:pic>
        <p:nvPicPr>
          <p:cNvPr id="4098" name="Picture 2" descr="C:\Users\kay.moore1\Desktop\English Presentation 2013 National Conference\Powerpoint Images\Learning Continuum.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08720"/>
            <a:ext cx="8250882" cy="572877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2276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76672"/>
            <a:ext cx="7125113" cy="924475"/>
          </a:xfrm>
        </p:spPr>
        <p:txBody>
          <a:bodyPr/>
          <a:lstStyle/>
          <a:p>
            <a:pPr algn="ctr"/>
            <a:r>
              <a:rPr lang="en-AU" dirty="0" smtClean="0">
                <a:latin typeface="Eras Bold ITC" pitchFamily="34" charset="0"/>
              </a:rPr>
              <a:t>Section 3: Planning, Programming and Assessing</a:t>
            </a:r>
            <a:endParaRPr lang="en-AU" dirty="0">
              <a:latin typeface="Eras Bold ITC" pitchFamily="34" charset="0"/>
            </a:endParaRPr>
          </a:p>
        </p:txBody>
      </p:sp>
      <p:sp>
        <p:nvSpPr>
          <p:cNvPr id="3" name="Content Placeholder 2"/>
          <p:cNvSpPr>
            <a:spLocks noGrp="1"/>
          </p:cNvSpPr>
          <p:nvPr>
            <p:ph idx="1"/>
          </p:nvPr>
        </p:nvSpPr>
        <p:spPr>
          <a:xfrm>
            <a:off x="467544" y="1772816"/>
            <a:ext cx="5112568" cy="4536504"/>
          </a:xfrm>
        </p:spPr>
        <p:txBody>
          <a:bodyPr anchor="t">
            <a:normAutofit/>
          </a:bodyPr>
          <a:lstStyle/>
          <a:p>
            <a:pPr algn="just">
              <a:buFont typeface="Arial" pitchFamily="34" charset="0"/>
              <a:buChar char="•"/>
            </a:pPr>
            <a:r>
              <a:rPr lang="en-AU" sz="2000" dirty="0" smtClean="0">
                <a:latin typeface="Lucida Sans Unicode" pitchFamily="34" charset="0"/>
                <a:cs typeface="Lucida Sans Unicode" pitchFamily="34" charset="0"/>
              </a:rPr>
              <a:t>There are 4 strands:</a:t>
            </a:r>
          </a:p>
          <a:p>
            <a:pPr marL="800100" lvl="2" indent="0" algn="just">
              <a:buNone/>
            </a:pPr>
            <a:r>
              <a:rPr lang="en-AU" sz="2000" dirty="0">
                <a:latin typeface="Lucida Sans Unicode" pitchFamily="34" charset="0"/>
                <a:cs typeface="Lucida Sans Unicode" pitchFamily="34" charset="0"/>
              </a:rPr>
              <a:t>Communicating</a:t>
            </a:r>
          </a:p>
          <a:p>
            <a:pPr marL="800100" lvl="2" indent="0" algn="just">
              <a:buNone/>
            </a:pPr>
            <a:r>
              <a:rPr lang="en-AU" sz="2000" dirty="0">
                <a:latin typeface="Lucida Sans Unicode" pitchFamily="34" charset="0"/>
                <a:cs typeface="Lucida Sans Unicode" pitchFamily="34" charset="0"/>
              </a:rPr>
              <a:t>Expressing </a:t>
            </a:r>
            <a:r>
              <a:rPr lang="en-AU" sz="2000" dirty="0" smtClean="0">
                <a:latin typeface="Lucida Sans Unicode" pitchFamily="34" charset="0"/>
                <a:cs typeface="Lucida Sans Unicode" pitchFamily="34" charset="0"/>
              </a:rPr>
              <a:t>self</a:t>
            </a:r>
            <a:endParaRPr lang="en-AU" sz="2000" dirty="0">
              <a:latin typeface="Lucida Sans Unicode" pitchFamily="34" charset="0"/>
              <a:cs typeface="Lucida Sans Unicode" pitchFamily="34" charset="0"/>
            </a:endParaRPr>
          </a:p>
          <a:p>
            <a:pPr marL="800100" lvl="2" indent="0" algn="just">
              <a:buNone/>
            </a:pPr>
            <a:r>
              <a:rPr lang="en-AU" sz="2000" dirty="0">
                <a:latin typeface="Lucida Sans Unicode" pitchFamily="34" charset="0"/>
                <a:cs typeface="Lucida Sans Unicode" pitchFamily="34" charset="0"/>
              </a:rPr>
              <a:t>Reading and </a:t>
            </a:r>
            <a:r>
              <a:rPr lang="en-AU" sz="2000" dirty="0" smtClean="0">
                <a:latin typeface="Lucida Sans Unicode" pitchFamily="34" charset="0"/>
                <a:cs typeface="Lucida Sans Unicode" pitchFamily="34" charset="0"/>
              </a:rPr>
              <a:t>viewing </a:t>
            </a:r>
            <a:r>
              <a:rPr lang="en-AU" sz="2000" dirty="0">
                <a:latin typeface="Lucida Sans Unicode" pitchFamily="34" charset="0"/>
                <a:cs typeface="Lucida Sans Unicode" pitchFamily="34" charset="0"/>
              </a:rPr>
              <a:t>texts</a:t>
            </a:r>
          </a:p>
          <a:p>
            <a:pPr marL="800100" lvl="2" indent="0" algn="just">
              <a:buNone/>
            </a:pPr>
            <a:r>
              <a:rPr lang="en-AU" sz="2000" dirty="0" smtClean="0">
                <a:latin typeface="Lucida Sans Unicode" pitchFamily="34" charset="0"/>
                <a:cs typeface="Lucida Sans Unicode" pitchFamily="34" charset="0"/>
              </a:rPr>
              <a:t>Letters, </a:t>
            </a:r>
            <a:r>
              <a:rPr lang="en-AU" sz="2000" dirty="0">
                <a:latin typeface="Lucida Sans Unicode" pitchFamily="34" charset="0"/>
                <a:cs typeface="Lucida Sans Unicode" pitchFamily="34" charset="0"/>
              </a:rPr>
              <a:t>words and sounds</a:t>
            </a:r>
          </a:p>
          <a:p>
            <a:pPr algn="just">
              <a:buFont typeface="Arial" pitchFamily="34" charset="0"/>
              <a:buChar char="•"/>
            </a:pPr>
            <a:r>
              <a:rPr lang="en-AU" sz="2000" dirty="0" smtClean="0">
                <a:latin typeface="Lucida Sans Unicode" pitchFamily="34" charset="0"/>
                <a:cs typeface="Lucida Sans Unicode" pitchFamily="34" charset="0"/>
              </a:rPr>
              <a:t>Colour coded to match the English learning continuum</a:t>
            </a:r>
          </a:p>
          <a:p>
            <a:pPr algn="just">
              <a:buFont typeface="Arial" pitchFamily="34" charset="0"/>
              <a:buChar char="•"/>
            </a:pPr>
            <a:r>
              <a:rPr lang="en-AU" sz="2000" dirty="0" smtClean="0">
                <a:latin typeface="Lucida Sans Unicode" pitchFamily="34" charset="0"/>
                <a:cs typeface="Lucida Sans Unicode" pitchFamily="34" charset="0"/>
              </a:rPr>
              <a:t>Each strand is then broken down under the developmental stages used in the document then the indicators outlined under the stages</a:t>
            </a:r>
          </a:p>
        </p:txBody>
      </p:sp>
      <p:pic>
        <p:nvPicPr>
          <p:cNvPr id="1026" name="Picture 2" descr="E:\English Presentation 2013 National Conference\Powerpoint Images\section 3 title pag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63208" y="2060848"/>
            <a:ext cx="3228975" cy="46085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1746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1533" y="216025"/>
            <a:ext cx="6134963" cy="1329139"/>
          </a:xfrm>
        </p:spPr>
        <p:txBody>
          <a:bodyPr/>
          <a:lstStyle/>
          <a:p>
            <a:pPr algn="ctr"/>
            <a:r>
              <a:rPr lang="en-AU" dirty="0" smtClean="0">
                <a:latin typeface="Eras Bold ITC" pitchFamily="34" charset="0"/>
              </a:rPr>
              <a:t>Section 3: Planning, Programming and Assessing </a:t>
            </a:r>
            <a:r>
              <a:rPr lang="en-AU" sz="2000" i="1" dirty="0" smtClean="0">
                <a:latin typeface="Eras Bold ITC" pitchFamily="34" charset="0"/>
              </a:rPr>
              <a:t>cont.</a:t>
            </a:r>
            <a:endParaRPr lang="en-AU" sz="2000" i="1" dirty="0">
              <a:latin typeface="Eras Bold ITC" pitchFamily="34" charset="0"/>
            </a:endParaRPr>
          </a:p>
        </p:txBody>
      </p:sp>
      <p:sp>
        <p:nvSpPr>
          <p:cNvPr id="3" name="Content Placeholder 2"/>
          <p:cNvSpPr>
            <a:spLocks noGrp="1"/>
          </p:cNvSpPr>
          <p:nvPr>
            <p:ph idx="1"/>
          </p:nvPr>
        </p:nvSpPr>
        <p:spPr>
          <a:xfrm>
            <a:off x="2987824" y="1556792"/>
            <a:ext cx="5976663" cy="4896543"/>
          </a:xfrm>
        </p:spPr>
        <p:txBody>
          <a:bodyPr>
            <a:normAutofit/>
          </a:bodyPr>
          <a:lstStyle/>
          <a:p>
            <a:pPr>
              <a:buFont typeface="Arial" pitchFamily="34" charset="0"/>
              <a:buChar char="•"/>
            </a:pPr>
            <a:r>
              <a:rPr lang="en-AU" sz="2000" dirty="0">
                <a:latin typeface="Lucida Sans Unicode" pitchFamily="34" charset="0"/>
                <a:cs typeface="Lucida Sans Unicode" pitchFamily="34" charset="0"/>
              </a:rPr>
              <a:t>Each </a:t>
            </a:r>
            <a:r>
              <a:rPr lang="en-AU" sz="2000" dirty="0" smtClean="0">
                <a:latin typeface="Lucida Sans Unicode" pitchFamily="34" charset="0"/>
                <a:cs typeface="Lucida Sans Unicode" pitchFamily="34" charset="0"/>
              </a:rPr>
              <a:t>strand has been designed to look </a:t>
            </a:r>
            <a:r>
              <a:rPr lang="en-AU" sz="2000" dirty="0">
                <a:latin typeface="Lucida Sans Unicode" pitchFamily="34" charset="0"/>
                <a:cs typeface="Lucida Sans Unicode" pitchFamily="34" charset="0"/>
              </a:rPr>
              <a:t>the same for ease of use</a:t>
            </a:r>
          </a:p>
          <a:p>
            <a:pPr>
              <a:buFont typeface="Arial" pitchFamily="34" charset="0"/>
              <a:buChar char="•"/>
            </a:pPr>
            <a:r>
              <a:rPr lang="en-AU" sz="2000" dirty="0" smtClean="0">
                <a:latin typeface="Lucida Sans Unicode" pitchFamily="34" charset="0"/>
                <a:cs typeface="Lucida Sans Unicode" pitchFamily="34" charset="0"/>
              </a:rPr>
              <a:t>Each section has four components:</a:t>
            </a:r>
          </a:p>
          <a:p>
            <a:pPr marL="1392300" indent="-399600">
              <a:spcBef>
                <a:spcPts val="600"/>
              </a:spcBef>
              <a:buFont typeface="+mj-lt"/>
              <a:buAutoNum type="arabicPeriod"/>
            </a:pPr>
            <a:r>
              <a:rPr lang="en-AU" sz="2000" dirty="0" smtClean="0">
                <a:latin typeface="Lucida Sans Unicode" pitchFamily="34" charset="0"/>
                <a:cs typeface="Lucida Sans Unicode" pitchFamily="34" charset="0"/>
              </a:rPr>
              <a:t>Links to the syllabus outcomes</a:t>
            </a:r>
          </a:p>
          <a:p>
            <a:pPr marL="1392300" indent="-399600">
              <a:spcBef>
                <a:spcPts val="600"/>
              </a:spcBef>
              <a:buFont typeface="+mj-lt"/>
              <a:buAutoNum type="arabicPeriod"/>
            </a:pPr>
            <a:r>
              <a:rPr lang="en-AU" sz="2000" dirty="0" smtClean="0">
                <a:latin typeface="Lucida Sans Unicode" pitchFamily="34" charset="0"/>
                <a:cs typeface="Lucida Sans Unicode" pitchFamily="34" charset="0"/>
              </a:rPr>
              <a:t>Programming support</a:t>
            </a:r>
          </a:p>
          <a:p>
            <a:pPr marL="1392300" indent="-399600">
              <a:spcBef>
                <a:spcPts val="600"/>
              </a:spcBef>
              <a:buFont typeface="+mj-lt"/>
              <a:buAutoNum type="arabicPeriod"/>
            </a:pPr>
            <a:r>
              <a:rPr lang="en-AU" sz="2000" dirty="0" smtClean="0">
                <a:latin typeface="Lucida Sans Unicode" pitchFamily="34" charset="0"/>
                <a:cs typeface="Lucida Sans Unicode" pitchFamily="34" charset="0"/>
              </a:rPr>
              <a:t>Excerpt from the English Learning Continuum</a:t>
            </a:r>
          </a:p>
          <a:p>
            <a:pPr marL="1392300" indent="-399600">
              <a:spcBef>
                <a:spcPts val="600"/>
              </a:spcBef>
              <a:buFont typeface="+mj-lt"/>
              <a:buAutoNum type="arabicPeriod"/>
            </a:pPr>
            <a:r>
              <a:rPr lang="en-AU" sz="2000" dirty="0" smtClean="0">
                <a:latin typeface="Lucida Sans Unicode" pitchFamily="34" charset="0"/>
                <a:cs typeface="Lucida Sans Unicode" pitchFamily="34" charset="0"/>
              </a:rPr>
              <a:t>Learning experiences and opportunities</a:t>
            </a:r>
          </a:p>
          <a:p>
            <a:pPr lvl="3">
              <a:buFont typeface="Arial" pitchFamily="34" charset="0"/>
              <a:buChar char="•"/>
            </a:pPr>
            <a:r>
              <a:rPr lang="en-AU" sz="2000" dirty="0">
                <a:latin typeface="Lucida Sans Unicode" pitchFamily="34" charset="0"/>
                <a:cs typeface="Lucida Sans Unicode" pitchFamily="34" charset="0"/>
              </a:rPr>
              <a:t>Strategies, teaching opportunities and resources are listed along the side bar</a:t>
            </a:r>
          </a:p>
          <a:p>
            <a:pPr marL="1393200" indent="-399600">
              <a:buFont typeface="+mj-lt"/>
              <a:buAutoNum type="arabicPeriod"/>
            </a:pPr>
            <a:r>
              <a:rPr lang="en-AU" sz="2000" dirty="0" smtClean="0">
                <a:latin typeface="Lucida Sans Unicode" pitchFamily="34" charset="0"/>
                <a:cs typeface="Lucida Sans Unicode" pitchFamily="34" charset="0"/>
              </a:rPr>
              <a:t>Assessment support</a:t>
            </a:r>
            <a:endParaRPr lang="en-AU" sz="2000" dirty="0">
              <a:latin typeface="Lucida Sans Unicode" pitchFamily="34" charset="0"/>
              <a:cs typeface="Lucida Sans Unicode" pitchFamily="34" charset="0"/>
            </a:endParaRPr>
          </a:p>
        </p:txBody>
      </p:sp>
      <p:pic>
        <p:nvPicPr>
          <p:cNvPr id="6" name="Picture 5"/>
          <p:cNvPicPr>
            <a:picLocks noChangeAspect="1"/>
          </p:cNvPicPr>
          <p:nvPr/>
        </p:nvPicPr>
        <p:blipFill>
          <a:blip r:embed="rId3"/>
          <a:stretch>
            <a:fillRect/>
          </a:stretch>
        </p:blipFill>
        <p:spPr>
          <a:xfrm>
            <a:off x="-108520" y="-16398"/>
            <a:ext cx="2865020" cy="6905678"/>
          </a:xfrm>
          <a:prstGeom prst="rect">
            <a:avLst/>
          </a:prstGeom>
        </p:spPr>
      </p:pic>
    </p:spTree>
    <p:extLst>
      <p:ext uri="{BB962C8B-B14F-4D97-AF65-F5344CB8AC3E}">
        <p14:creationId xmlns:p14="http://schemas.microsoft.com/office/powerpoint/2010/main" val="16149387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7407" y="188640"/>
            <a:ext cx="7125113" cy="907503"/>
          </a:xfrm>
        </p:spPr>
        <p:txBody>
          <a:bodyPr/>
          <a:lstStyle/>
          <a:p>
            <a:pPr algn="ctr"/>
            <a:r>
              <a:rPr lang="en-AU" dirty="0" smtClean="0">
                <a:latin typeface="Eras Bold ITC" pitchFamily="34" charset="0"/>
              </a:rPr>
              <a:t>Section 3: Planning, Programming and Assessing </a:t>
            </a:r>
            <a:r>
              <a:rPr lang="en-AU" sz="1800" i="1" dirty="0" smtClean="0">
                <a:latin typeface="Eras Bold ITC" pitchFamily="34" charset="0"/>
              </a:rPr>
              <a:t>cont.</a:t>
            </a:r>
            <a:endParaRPr lang="en-AU" sz="1800" i="1" dirty="0">
              <a:latin typeface="Eras Bold ITC" pitchFamily="34" charset="0"/>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5070565" y="1412776"/>
            <a:ext cx="3821916" cy="5256584"/>
          </a:xfrm>
          <a:prstGeom prst="rect">
            <a:avLst/>
          </a:prstGeom>
          <a:ln>
            <a:solidFill>
              <a:schemeClr val="bg1"/>
            </a:solidFill>
          </a:ln>
          <a:extLst>
            <a:ext uri="{53640926-AAD7-44d8-BBD7-CCE9431645EC}">
              <a14:shadowObscured xmlns:a14="http://schemas.microsoft.com/office/drawing/2010/main"/>
            </a:ext>
          </a:extLst>
        </p:spPr>
      </p:pic>
      <p:cxnSp>
        <p:nvCxnSpPr>
          <p:cNvPr id="5" name="Straight Arrow Connector 4"/>
          <p:cNvCxnSpPr/>
          <p:nvPr/>
        </p:nvCxnSpPr>
        <p:spPr>
          <a:xfrm>
            <a:off x="3851920" y="2996952"/>
            <a:ext cx="2016224" cy="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7" name="Rounded Rectangle 6"/>
          <p:cNvSpPr/>
          <p:nvPr/>
        </p:nvSpPr>
        <p:spPr>
          <a:xfrm>
            <a:off x="2123728" y="2564904"/>
            <a:ext cx="1584176" cy="10081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2184206" y="2590824"/>
            <a:ext cx="1440160" cy="923330"/>
          </a:xfrm>
          <a:prstGeom prst="rect">
            <a:avLst/>
          </a:prstGeom>
          <a:noFill/>
        </p:spPr>
        <p:txBody>
          <a:bodyPr wrap="square" rtlCol="0">
            <a:spAutoFit/>
          </a:bodyPr>
          <a:lstStyle/>
          <a:p>
            <a:pPr algn="ctr"/>
            <a:r>
              <a:rPr lang="en-AU" dirty="0" smtClean="0">
                <a:latin typeface="Lucida Sans Unicode" pitchFamily="34" charset="0"/>
                <a:cs typeface="Lucida Sans Unicode" pitchFamily="34" charset="0"/>
              </a:rPr>
              <a:t>Links to syllabus outcomes</a:t>
            </a:r>
            <a:endParaRPr lang="en-AU" dirty="0">
              <a:latin typeface="Lucida Sans Unicode" pitchFamily="34" charset="0"/>
              <a:cs typeface="Lucida Sans Unicode" pitchFamily="34" charset="0"/>
            </a:endParaRPr>
          </a:p>
        </p:txBody>
      </p:sp>
      <p:cxnSp>
        <p:nvCxnSpPr>
          <p:cNvPr id="9" name="Straight Arrow Connector 8"/>
          <p:cNvCxnSpPr/>
          <p:nvPr/>
        </p:nvCxnSpPr>
        <p:spPr>
          <a:xfrm>
            <a:off x="3923928" y="5085184"/>
            <a:ext cx="2016224" cy="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0" name="Rounded Rectangle 9"/>
          <p:cNvSpPr/>
          <p:nvPr/>
        </p:nvSpPr>
        <p:spPr>
          <a:xfrm>
            <a:off x="251520" y="4509120"/>
            <a:ext cx="3590528" cy="12482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251520" y="4653136"/>
            <a:ext cx="3590528" cy="923330"/>
          </a:xfrm>
          <a:prstGeom prst="rect">
            <a:avLst/>
          </a:prstGeom>
          <a:noFill/>
        </p:spPr>
        <p:txBody>
          <a:bodyPr wrap="square" rtlCol="0">
            <a:spAutoFit/>
          </a:bodyPr>
          <a:lstStyle/>
          <a:p>
            <a:pPr algn="ctr"/>
            <a:r>
              <a:rPr lang="en-AU" dirty="0" smtClean="0">
                <a:latin typeface="Lucida Sans Unicode"/>
                <a:cs typeface="Lucida Sans Unicode"/>
              </a:rPr>
              <a:t>Excerpt from the English learning continuum &amp; syllabus indicators</a:t>
            </a:r>
            <a:endParaRPr lang="en-AU" dirty="0">
              <a:latin typeface="Lucida Sans Unicode"/>
              <a:cs typeface="Lucida Sans Unicode"/>
            </a:endParaRPr>
          </a:p>
        </p:txBody>
      </p:sp>
      <p:pic>
        <p:nvPicPr>
          <p:cNvPr id="13" name="Picture 12"/>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195735" cy="2204864"/>
          </a:xfrm>
          <a:prstGeom prst="rect">
            <a:avLst/>
          </a:prstGeom>
          <a:noFill/>
          <a:ln>
            <a:noFill/>
          </a:ln>
        </p:spPr>
      </p:pic>
    </p:spTree>
    <p:extLst>
      <p:ext uri="{BB962C8B-B14F-4D97-AF65-F5344CB8AC3E}">
        <p14:creationId xmlns:p14="http://schemas.microsoft.com/office/powerpoint/2010/main" val="17800649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588" y="217472"/>
            <a:ext cx="7125113" cy="924475"/>
          </a:xfrm>
        </p:spPr>
        <p:txBody>
          <a:bodyPr/>
          <a:lstStyle/>
          <a:p>
            <a:pPr algn="ctr"/>
            <a:r>
              <a:rPr lang="en-AU" dirty="0" smtClean="0">
                <a:latin typeface="Eras Bold ITC" pitchFamily="34" charset="0"/>
              </a:rPr>
              <a:t>Section 3: Planning, Programming and Assessing </a:t>
            </a:r>
            <a:r>
              <a:rPr lang="en-AU" sz="2000" i="1" dirty="0" smtClean="0">
                <a:latin typeface="Eras Bold ITC" pitchFamily="34" charset="0"/>
              </a:rPr>
              <a:t>cont.</a:t>
            </a:r>
            <a:endParaRPr lang="en-AU" sz="2000" i="1" dirty="0">
              <a:latin typeface="Eras Bold ITC" pitchFamily="34" charset="0"/>
            </a:endParaRPr>
          </a:p>
        </p:txBody>
      </p:sp>
      <p:grpSp>
        <p:nvGrpSpPr>
          <p:cNvPr id="6" name="Group 5"/>
          <p:cNvGrpSpPr/>
          <p:nvPr/>
        </p:nvGrpSpPr>
        <p:grpSpPr>
          <a:xfrm>
            <a:off x="812708" y="1423496"/>
            <a:ext cx="7992888" cy="5245864"/>
            <a:chOff x="1043608" y="1484784"/>
            <a:chExt cx="7992888" cy="5245864"/>
          </a:xfrm>
        </p:grpSpPr>
        <p:pic>
          <p:nvPicPr>
            <p:cNvPr id="20" name="Picture 19"/>
            <p:cNvPicPr>
              <a:picLocks noChangeAspect="1"/>
            </p:cNvPicPr>
            <p:nvPr/>
          </p:nvPicPr>
          <p:blipFill>
            <a:blip r:embed="rId3"/>
            <a:stretch>
              <a:fillRect/>
            </a:stretch>
          </p:blipFill>
          <p:spPr>
            <a:xfrm>
              <a:off x="5436096" y="1484784"/>
              <a:ext cx="3600400" cy="5245864"/>
            </a:xfrm>
            <a:prstGeom prst="rect">
              <a:avLst/>
            </a:prstGeom>
            <a:ln>
              <a:solidFill>
                <a:schemeClr val="bg1"/>
              </a:solidFill>
            </a:ln>
          </p:spPr>
        </p:pic>
        <p:sp>
          <p:nvSpPr>
            <p:cNvPr id="7" name="Rounded Rectangle 6"/>
            <p:cNvSpPr/>
            <p:nvPr/>
          </p:nvSpPr>
          <p:spPr>
            <a:xfrm>
              <a:off x="1043608" y="4005064"/>
              <a:ext cx="2836912" cy="102760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1043608" y="4065568"/>
              <a:ext cx="2836912" cy="923330"/>
            </a:xfrm>
            <a:prstGeom prst="rect">
              <a:avLst/>
            </a:prstGeom>
            <a:noFill/>
          </p:spPr>
          <p:txBody>
            <a:bodyPr wrap="square" rtlCol="0">
              <a:spAutoFit/>
            </a:bodyPr>
            <a:lstStyle/>
            <a:p>
              <a:pPr algn="ctr"/>
              <a:r>
                <a:rPr lang="en-AU" dirty="0" smtClean="0">
                  <a:latin typeface="Lucida Sans Unicode" pitchFamily="34" charset="0"/>
                  <a:cs typeface="Lucida Sans Unicode" pitchFamily="34" charset="0"/>
                </a:rPr>
                <a:t>Teaching strategies, opportunities and resources </a:t>
              </a:r>
              <a:endParaRPr lang="en-AU" dirty="0">
                <a:latin typeface="Lucida Sans Unicode" pitchFamily="34" charset="0"/>
                <a:cs typeface="Lucida Sans Unicode" pitchFamily="34" charset="0"/>
              </a:endParaRPr>
            </a:p>
          </p:txBody>
        </p:sp>
        <p:sp>
          <p:nvSpPr>
            <p:cNvPr id="10" name="Rounded Rectangle 9"/>
            <p:cNvSpPr/>
            <p:nvPr/>
          </p:nvSpPr>
          <p:spPr>
            <a:xfrm>
              <a:off x="1043608" y="5661248"/>
              <a:ext cx="2835599" cy="62104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1069527" y="5635328"/>
              <a:ext cx="2861519" cy="646331"/>
            </a:xfrm>
            <a:prstGeom prst="rect">
              <a:avLst/>
            </a:prstGeom>
            <a:noFill/>
          </p:spPr>
          <p:txBody>
            <a:bodyPr wrap="square" rtlCol="0">
              <a:spAutoFit/>
            </a:bodyPr>
            <a:lstStyle/>
            <a:p>
              <a:pPr algn="ctr"/>
              <a:r>
                <a:rPr lang="en-AU" dirty="0" smtClean="0">
                  <a:latin typeface="Lucida Sans Unicode" pitchFamily="34" charset="0"/>
                  <a:cs typeface="Lucida Sans Unicode" pitchFamily="34" charset="0"/>
                </a:rPr>
                <a:t>Apps to support learning experiences</a:t>
              </a:r>
              <a:endParaRPr lang="en-AU" dirty="0">
                <a:latin typeface="Lucida Sans Unicode" pitchFamily="34" charset="0"/>
                <a:cs typeface="Lucida Sans Unicode" pitchFamily="34" charset="0"/>
              </a:endParaRPr>
            </a:p>
          </p:txBody>
        </p:sp>
        <p:cxnSp>
          <p:nvCxnSpPr>
            <p:cNvPr id="9" name="Straight Arrow Connector 8"/>
            <p:cNvCxnSpPr/>
            <p:nvPr/>
          </p:nvCxnSpPr>
          <p:spPr>
            <a:xfrm>
              <a:off x="3923928" y="5949280"/>
              <a:ext cx="4608512" cy="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043608" y="2636912"/>
              <a:ext cx="2836912"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4" name="Straight Arrow Connector 13"/>
            <p:cNvCxnSpPr/>
            <p:nvPr/>
          </p:nvCxnSpPr>
          <p:spPr>
            <a:xfrm flipV="1">
              <a:off x="3923928" y="2924944"/>
              <a:ext cx="3254749" cy="178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1043608" y="2671424"/>
              <a:ext cx="2836912" cy="646331"/>
            </a:xfrm>
            <a:prstGeom prst="rect">
              <a:avLst/>
            </a:prstGeom>
            <a:noFill/>
          </p:spPr>
          <p:txBody>
            <a:bodyPr wrap="square" rtlCol="0">
              <a:spAutoFit/>
            </a:bodyPr>
            <a:lstStyle/>
            <a:p>
              <a:pPr algn="ctr"/>
              <a:r>
                <a:rPr lang="en-AU" dirty="0" smtClean="0">
                  <a:latin typeface="Lucida Sans Unicode" pitchFamily="34" charset="0"/>
                  <a:cs typeface="Lucida Sans Unicode" pitchFamily="34" charset="0"/>
                </a:rPr>
                <a:t>Suggested learning experiences</a:t>
              </a:r>
              <a:endParaRPr lang="en-AU" dirty="0">
                <a:latin typeface="Lucida Sans Unicode" pitchFamily="34" charset="0"/>
                <a:cs typeface="Lucida Sans Unicode" pitchFamily="34" charset="0"/>
              </a:endParaRPr>
            </a:p>
          </p:txBody>
        </p:sp>
        <p:cxnSp>
          <p:nvCxnSpPr>
            <p:cNvPr id="5" name="Straight Arrow Connector 4"/>
            <p:cNvCxnSpPr/>
            <p:nvPr/>
          </p:nvCxnSpPr>
          <p:spPr>
            <a:xfrm>
              <a:off x="3932568" y="4483224"/>
              <a:ext cx="1728192" cy="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1043608" y="1484784"/>
              <a:ext cx="2836912" cy="52547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TextBox 14"/>
            <p:cNvSpPr txBox="1"/>
            <p:nvPr/>
          </p:nvSpPr>
          <p:spPr>
            <a:xfrm>
              <a:off x="1987122" y="1667520"/>
              <a:ext cx="184666" cy="369332"/>
            </a:xfrm>
            <a:prstGeom prst="rect">
              <a:avLst/>
            </a:prstGeom>
            <a:noFill/>
          </p:spPr>
          <p:txBody>
            <a:bodyPr wrap="none" rtlCol="0">
              <a:spAutoFit/>
            </a:bodyPr>
            <a:lstStyle/>
            <a:p>
              <a:endParaRPr lang="en-US" dirty="0"/>
            </a:p>
          </p:txBody>
        </p:sp>
        <p:sp>
          <p:nvSpPr>
            <p:cNvPr id="19" name="TextBox 18"/>
            <p:cNvSpPr txBox="1"/>
            <p:nvPr/>
          </p:nvSpPr>
          <p:spPr>
            <a:xfrm>
              <a:off x="1043608" y="1556792"/>
              <a:ext cx="2836912" cy="369332"/>
            </a:xfrm>
            <a:prstGeom prst="rect">
              <a:avLst/>
            </a:prstGeom>
            <a:noFill/>
          </p:spPr>
          <p:txBody>
            <a:bodyPr wrap="square" rtlCol="0">
              <a:spAutoFit/>
            </a:bodyPr>
            <a:lstStyle/>
            <a:p>
              <a:pPr algn="ctr"/>
              <a:r>
                <a:rPr lang="en-AU" dirty="0" smtClean="0">
                  <a:latin typeface="Lucida Sans Unicode" pitchFamily="34" charset="0"/>
                  <a:cs typeface="Lucida Sans Unicode" pitchFamily="34" charset="0"/>
                </a:rPr>
                <a:t>Developmental stage</a:t>
              </a:r>
              <a:endParaRPr lang="en-AU" dirty="0">
                <a:latin typeface="Lucida Sans Unicode" pitchFamily="34" charset="0"/>
                <a:cs typeface="Lucida Sans Unicode" pitchFamily="34" charset="0"/>
              </a:endParaRPr>
            </a:p>
          </p:txBody>
        </p:sp>
        <p:cxnSp>
          <p:nvCxnSpPr>
            <p:cNvPr id="25" name="Straight Arrow Connector 24"/>
            <p:cNvCxnSpPr/>
            <p:nvPr/>
          </p:nvCxnSpPr>
          <p:spPr>
            <a:xfrm flipV="1">
              <a:off x="3923928" y="1700808"/>
              <a:ext cx="2967630" cy="1784"/>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592599860"/>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Outline of the Session&amp;quot;&quot;/&gt;&lt;property id=&quot;20307&quot; value=&quot;257&quot;/&gt;&lt;/object&gt;&lt;object type=&quot;3&quot; unique_id=&quot;10006&quot;&gt;&lt;property id=&quot;20148&quot; value=&quot;5&quot;/&gt;&lt;property id=&quot;20300&quot; value=&quot;Slide 3 - &amp;quot;English Framework Overview &amp;#x0D;&amp;#x0A;Purpose of the Document&amp;quot;&quot;/&gt;&lt;property id=&quot;20307&quot; value=&quot;258&quot;/&gt;&lt;/object&gt;&lt;object type=&quot;3&quot; unique_id=&quot;10007&quot;&gt;&lt;property id=&quot;20148&quot; value=&quot;5&quot;/&gt;&lt;property id=&quot;20300&quot; value=&quot;Slide 4 - &amp;quot;English Framework Overview&amp;#x0D;&amp;#x0A;Links to The Curriculum&amp;amp;#x09;&amp;quot;&quot;/&gt;&lt;property id=&quot;20307&quot; value=&quot;259&quot;/&gt;&lt;/object&gt;&lt;object type=&quot;3&quot; unique_id=&quot;10008&quot;&gt;&lt;property id=&quot;20148&quot; value=&quot;5&quot;/&gt;&lt;property id=&quot;20300&quot; value=&quot;Slide 6 - &amp;quot;English Framework Overview &amp;#x0D;&amp;#x0A;Developmental Stages within the Document cont.&amp;quot;&quot;/&gt;&lt;property id=&quot;20307&quot; value=&quot;260&quot;/&gt;&lt;/object&gt;&lt;object type=&quot;3&quot; unique_id=&quot;10009&quot;&gt;&lt;property id=&quot;20148&quot; value=&quot;5&quot;/&gt;&lt;property id=&quot;20300&quot; value=&quot;Slide 10 - &amp;quot;English Framework Overview &amp;#x0D;&amp;#x0A;SMART Goals &amp;quot;&quot;/&gt;&lt;property id=&quot;20307&quot; value=&quot;270&quot;/&gt;&lt;/object&gt;&lt;object type=&quot;3&quot; unique_id=&quot;10010&quot;&gt;&lt;property id=&quot;20148&quot; value=&quot;5&quot;/&gt;&lt;property id=&quot;20300&quot; value=&quot;Slide 11 - &amp;quot;English Framework Overview &amp;#x0D;&amp;#x0A;How Will it Look in the End?&amp;quot;&quot;/&gt;&lt;property id=&quot;20307&quot; value=&quot;261&quot;/&gt;&lt;/object&gt;&lt;object type=&quot;3&quot; unique_id=&quot;10011&quot;&gt;&lt;property id=&quot;20148&quot; value=&quot;5&quot;/&gt;&lt;property id=&quot;20300&quot; value=&quot;Slide 12 - &amp;quot;Layout of the English Framework&amp;quot;&quot;/&gt;&lt;property id=&quot;20307&quot; value=&quot;262&quot;/&gt;&lt;/object&gt;&lt;object type=&quot;3&quot; unique_id=&quot;10012&quot;&gt;&lt;property id=&quot;20148&quot; value=&quot;5&quot;/&gt;&lt;property id=&quot;20300&quot; value=&quot;Slide 13 - &amp;quot;Section 1: Introduction&amp;quot;&quot;/&gt;&lt;property id=&quot;20307&quot; value=&quot;272&quot;/&gt;&lt;/object&gt;&lt;object type=&quot;3&quot; unique_id=&quot;10013&quot;&gt;&lt;property id=&quot;20148&quot; value=&quot;5&quot;/&gt;&lt;property id=&quot;20300&quot; value=&quot;Slide 16 - &amp;quot;Section 2: The English Learning Continuum cont.&amp;quot;&quot;/&gt;&lt;property id=&quot;20307&quot; value=&quot;271&quot;/&gt;&lt;/object&gt;&lt;object type=&quot;3&quot; unique_id=&quot;10014&quot;&gt;&lt;property id=&quot;20148&quot; value=&quot;5&quot;/&gt;&lt;property id=&quot;20300&quot; value=&quot;Slide 17 - &amp;quot;Section 3: Planning, Programming and Assessing&amp;quot;&quot;/&gt;&lt;property id=&quot;20307&quot; value=&quot;273&quot;/&gt;&lt;/object&gt;&lt;object type=&quot;3&quot; unique_id=&quot;10015&quot;&gt;&lt;property id=&quot;20148&quot; value=&quot;5&quot;/&gt;&lt;property id=&quot;20300&quot; value=&quot;Slide 21 - &amp;quot;Section 4: Glossary&amp;quot;&quot;/&gt;&lt;property id=&quot;20307&quot; value=&quot;274&quot;/&gt;&lt;/object&gt;&lt;object type=&quot;3&quot; unique_id=&quot;10017&quot;&gt;&lt;property id=&quot;20148&quot; value=&quot;5&quot;/&gt;&lt;property id=&quot;20300&quot; value=&quot;Slide 23 - &amp;quot;Applying the English Framework&amp;#x0D;&amp;#x0A; Nina&amp;quot;&quot;/&gt;&lt;property id=&quot;20307&quot; value=&quot;266&quot;/&gt;&lt;/object&gt;&lt;object type=&quot;3&quot; unique_id=&quot;10021&quot;&gt;&lt;property id=&quot;20148&quot; value=&quot;5&quot;/&gt;&lt;property id=&quot;20300&quot; value=&quot;Slide 32&quot;/&gt;&lt;property id=&quot;20307&quot; value=&quot;268&quot;/&gt;&lt;/object&gt;&lt;object type=&quot;3&quot; unique_id=&quot;10023&quot;&gt;&lt;property id=&quot;20148&quot; value=&quot;5&quot;/&gt;&lt;property id=&quot;20300&quot; value=&quot;Slide 15 - &amp;quot;Section 2: The English Learning Continuum&amp;quot;&quot;/&gt;&lt;property id=&quot;20307&quot; value=&quot;280&quot;/&gt;&lt;/object&gt;&lt;object type=&quot;3&quot; unique_id=&quot;10024&quot;&gt;&lt;property id=&quot;20148&quot; value=&quot;5&quot;/&gt;&lt;property id=&quot;20300&quot; value=&quot;Slide 22 - &amp;quot;Section 5: Appendix&amp;quot;&quot;/&gt;&lt;property id=&quot;20307&quot; value=&quot;281&quot;/&gt;&lt;/object&gt;&lt;object type=&quot;3&quot; unique_id=&quot;10030&quot;&gt;&lt;property id=&quot;20148&quot; value=&quot;5&quot;/&gt;&lt;property id=&quot;20300&quot; value=&quot;Slide 5 - &amp;quot;English Framework Overview &amp;#x0D;&amp;#x0A;Developmental Stages within the Document&amp;quot;&quot;/&gt;&lt;property id=&quot;20307&quot; value=&quot;283&quot;/&gt;&lt;/object&gt;&lt;object type=&quot;3&quot; unique_id=&quot;10031&quot;&gt;&lt;property id=&quot;20148&quot; value=&quot;5&quot;/&gt;&lt;property id=&quot;20300&quot; value=&quot;Slide 7 - &amp;quot;English Framework Overview&amp;#x0D;&amp;#x0A;Developmental Stages within the Document cont.&amp;quot;&quot;/&gt;&lt;property id=&quot;20307&quot; value=&quot;284&quot;/&gt;&lt;/object&gt;&lt;object type=&quot;3&quot; unique_id=&quot;10032&quot;&gt;&lt;property id=&quot;20148&quot; value=&quot;5&quot;/&gt;&lt;property id=&quot;20300&quot; value=&quot;Slide 8 - &amp;quot;English Framework Overview&amp;#x0D;&amp;#x0A;Developmental Stages within the Document cont.&amp;quot;&quot;/&gt;&lt;property id=&quot;20307&quot; value=&quot;282&quot;/&gt;&lt;/object&gt;&lt;object type=&quot;3&quot; unique_id=&quot;10033&quot;&gt;&lt;property id=&quot;20148&quot; value=&quot;5&quot;/&gt;&lt;property id=&quot;20300&quot; value=&quot;Slide 9 - &amp;quot;English Framework Overview &amp;#x0D;&amp;#x0A;Developmental Stages within the Document cont.&amp;quot;&quot;/&gt;&lt;property id=&quot;20307&quot; value=&quot;285&quot;/&gt;&lt;/object&gt;&lt;object type=&quot;3&quot; unique_id=&quot;10034&quot;&gt;&lt;property id=&quot;20148&quot; value=&quot;5&quot;/&gt;&lt;property id=&quot;20300&quot; value=&quot;Slide 14 - &amp;quot;Section 2: The English Learning Continuum&amp;quot;&quot;/&gt;&lt;property id=&quot;20307&quot; value=&quot;286&quot;/&gt;&lt;/object&gt;&lt;object type=&quot;3&quot; unique_id=&quot;10035&quot;&gt;&lt;property id=&quot;20148&quot; value=&quot;5&quot;/&gt;&lt;property id=&quot;20300&quot; value=&quot;Slide 18 - &amp;quot;Section 3: Planning, Programming and Assessing cont.&amp;quot;&quot;/&gt;&lt;property id=&quot;20307&quot; value=&quot;293&quot;/&gt;&lt;/object&gt;&lt;object type=&quot;3&quot; unique_id=&quot;10036&quot;&gt;&lt;property id=&quot;20148&quot; value=&quot;5&quot;/&gt;&lt;property id=&quot;20300&quot; value=&quot;Slide 19 - &amp;quot;Section 3: Planning, Programming and Assessing cont.&amp;quot;&quot;/&gt;&lt;property id=&quot;20307&quot; value=&quot;294&quot;/&gt;&lt;/object&gt;&lt;object type=&quot;3&quot; unique_id=&quot;10037&quot;&gt;&lt;property id=&quot;20148&quot; value=&quot;5&quot;/&gt;&lt;property id=&quot;20300&quot; value=&quot;Slide 20 - &amp;quot;Section 3: Planning, Programming and Assessing cont.&amp;quot;&quot;/&gt;&lt;property id=&quot;20307&quot; value=&quot;295&quot;/&gt;&lt;/object&gt;&lt;object type=&quot;3&quot; unique_id=&quot;10038&quot;&gt;&lt;property id=&quot;20148&quot; value=&quot;5&quot;/&gt;&lt;property id=&quot;20300&quot; value=&quot;Slide 24 - &amp;quot;The Teaching and Learning Cycle&amp;quot;&quot;/&gt;&lt;property id=&quot;20307&quot; value=&quot;298&quot;/&gt;&lt;/object&gt;&lt;object type=&quot;3&quot; unique_id=&quot;10039&quot;&gt;&lt;property id=&quot;20148&quot; value=&quot;5&quot;/&gt;&lt;property id=&quot;20300&quot; value=&quot;Slide 25&quot;/&gt;&lt;property id=&quot;20307&quot; value=&quot;288&quot;/&gt;&lt;/object&gt;&lt;object type=&quot;3&quot; unique_id=&quot;10040&quot;&gt;&lt;property id=&quot;20148&quot; value=&quot;5&quot;/&gt;&lt;property id=&quot;20300&quot; value=&quot;Slide 26&quot;/&gt;&lt;property id=&quot;20307&quot; value=&quot;287&quot;/&gt;&lt;/object&gt;&lt;object type=&quot;3&quot; unique_id=&quot;10041&quot;&gt;&lt;property id=&quot;20148&quot; value=&quot;5&quot;/&gt;&lt;property id=&quot;20300&quot; value=&quot;Slide 27&quot;/&gt;&lt;property id=&quot;20307&quot; value=&quot;289&quot;/&gt;&lt;/object&gt;&lt;object type=&quot;3&quot; unique_id=&quot;10042&quot;&gt;&lt;property id=&quot;20148&quot; value=&quot;5&quot;/&gt;&lt;property id=&quot;20300&quot; value=&quot;Slide 28&quot;/&gt;&lt;property id=&quot;20307&quot; value=&quot;290&quot;/&gt;&lt;/object&gt;&lt;object type=&quot;3&quot; unique_id=&quot;10043&quot;&gt;&lt;property id=&quot;20148&quot; value=&quot;5&quot;/&gt;&lt;property id=&quot;20300&quot; value=&quot;Slide 29&quot;/&gt;&lt;property id=&quot;20307&quot; value=&quot;291&quot;/&gt;&lt;/object&gt;&lt;object type=&quot;3&quot; unique_id=&quot;10044&quot;&gt;&lt;property id=&quot;20148&quot; value=&quot;5&quot;/&gt;&lt;property id=&quot;20300&quot; value=&quot;Slide 30 - &amp;quot;The &amp;#x0D;&amp;#x0A;Every Student Website&amp;quot;&quot;/&gt;&lt;property id=&quot;20307&quot; value=&quot;296&quot;/&gt;&lt;/object&gt;&lt;object type=&quot;3&quot; unique_id=&quot;10046&quot;&gt;&lt;property id=&quot;20148&quot; value=&quot;5&quot;/&gt;&lt;property id=&quot;20300&quot; value=&quot;Slide 31 - &amp;quot;Accessing the Every Student Website&amp;quot;&quot;/&gt;&lt;property id=&quot;20307&quot; value=&quot;300&quot;/&gt;&lt;/object&gt;&lt;/object&gt;&lt;/object&gt;&lt;/database&gt;"/>
  <p:tag name="SECTOMILLISECCONVERTED" val="1"/>
</p:tagLst>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2345</TotalTime>
  <Words>842</Words>
  <Application>Microsoft Macintosh PowerPoint</Application>
  <PresentationFormat>On-screen Show (4:3)</PresentationFormat>
  <Paragraphs>103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Summer</vt:lpstr>
      <vt:lpstr>PowerPoint Presentation</vt:lpstr>
      <vt:lpstr>Outline of the Session</vt:lpstr>
      <vt:lpstr>Section 2: The English Learning Continuum</vt:lpstr>
      <vt:lpstr>Section 2: The English Learning Continuum</vt:lpstr>
      <vt:lpstr>Section 2: The English Learning Continuum cont.</vt:lpstr>
      <vt:lpstr>Section 3: Planning, Programming and Assessing</vt:lpstr>
      <vt:lpstr>Section 3: Planning, Programming and Assessing cont.</vt:lpstr>
      <vt:lpstr>Section 3: Planning, Programming and Assessing cont.</vt:lpstr>
      <vt:lpstr>Section 3: Planning, Programming and Assessing cont.</vt:lpstr>
      <vt:lpstr>Section 3: Planning, Programming and Assessing cont.</vt:lpstr>
      <vt:lpstr>Section 3: Planning, Programming and Assessing cont.</vt:lpstr>
      <vt:lpstr>Section 4: Glossary</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Framework</dc:title>
  <dc:creator>Isabel</dc:creator>
  <cp:lastModifiedBy>Pamela Carter</cp:lastModifiedBy>
  <cp:revision>196</cp:revision>
  <cp:lastPrinted>2013-05-22T03:28:06Z</cp:lastPrinted>
  <dcterms:created xsi:type="dcterms:W3CDTF">2013-04-09T00:18:35Z</dcterms:created>
  <dcterms:modified xsi:type="dcterms:W3CDTF">2013-11-26T02:34:47Z</dcterms:modified>
</cp:coreProperties>
</file>