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56" r:id="rId2"/>
    <p:sldId id="302" r:id="rId3"/>
    <p:sldId id="261" r:id="rId4"/>
    <p:sldId id="262" r:id="rId5"/>
    <p:sldId id="308" r:id="rId6"/>
    <p:sldId id="309" r:id="rId7"/>
    <p:sldId id="303" r:id="rId8"/>
    <p:sldId id="304" r:id="rId9"/>
    <p:sldId id="305" r:id="rId10"/>
    <p:sldId id="315" r:id="rId11"/>
    <p:sldId id="316" r:id="rId12"/>
    <p:sldId id="317" r:id="rId13"/>
    <p:sldId id="306" r:id="rId14"/>
    <p:sldId id="318" r:id="rId15"/>
    <p:sldId id="307" r:id="rId16"/>
    <p:sldId id="319" r:id="rId17"/>
    <p:sldId id="310" r:id="rId18"/>
    <p:sldId id="311" r:id="rId19"/>
    <p:sldId id="312" r:id="rId20"/>
    <p:sldId id="313" r:id="rId21"/>
    <p:sldId id="314" r:id="rId22"/>
    <p:sldId id="301" r:id="rId23"/>
    <p:sldId id="270" r:id="rId24"/>
  </p:sldIdLst>
  <p:sldSz cx="9144000" cy="6858000" type="screen4x3"/>
  <p:notesSz cx="6807200" cy="9939338"/>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qAVMaFFgGnOdJsBcG+ut+w==" hashData="6pQrWScOZFwdlfEkqnGgMw9bprM="/>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96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03" autoAdjust="0"/>
    <p:restoredTop sz="67912" autoAdjust="0"/>
  </p:normalViewPr>
  <p:slideViewPr>
    <p:cSldViewPr>
      <p:cViewPr>
        <p:scale>
          <a:sx n="72" d="100"/>
          <a:sy n="72" d="100"/>
        </p:scale>
        <p:origin x="-984" y="-232"/>
      </p:cViewPr>
      <p:guideLst>
        <p:guide orient="horz" pos="2160"/>
        <p:guide pos="2880"/>
      </p:guideLst>
    </p:cSldViewPr>
  </p:slideViewPr>
  <p:outlineViewPr>
    <p:cViewPr>
      <p:scale>
        <a:sx n="33" d="100"/>
        <a:sy n="33" d="100"/>
      </p:scale>
      <p:origin x="8"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325" d="100"/>
          <a:sy n="325" d="100"/>
        </p:scale>
        <p:origin x="-640" y="4112"/>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tags" Target="tags/tag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2C4CF570-A463-49F9-BF08-EA3CF17E4C6B}" type="datetimeFigureOut">
              <a:rPr lang="en-AU" smtClean="0"/>
              <a:t>26/11/13</a:t>
            </a:fld>
            <a:endParaRPr lang="en-AU"/>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A8121421-37BB-4035-9A03-2362095C14BD}" type="slidenum">
              <a:rPr lang="en-AU" smtClean="0"/>
              <a:t>‹#›</a:t>
            </a:fld>
            <a:endParaRPr lang="en-AU"/>
          </a:p>
        </p:txBody>
      </p:sp>
    </p:spTree>
    <p:extLst>
      <p:ext uri="{BB962C8B-B14F-4D97-AF65-F5344CB8AC3E}">
        <p14:creationId xmlns:p14="http://schemas.microsoft.com/office/powerpoint/2010/main" val="18525966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6038" y="0"/>
            <a:ext cx="2949575" cy="496888"/>
          </a:xfrm>
          <a:prstGeom prst="rect">
            <a:avLst/>
          </a:prstGeom>
        </p:spPr>
        <p:txBody>
          <a:bodyPr vert="horz" lIns="91440" tIns="45720" rIns="91440" bIns="45720" rtlCol="0"/>
          <a:lstStyle>
            <a:lvl1pPr algn="r">
              <a:defRPr sz="1200"/>
            </a:lvl1pPr>
          </a:lstStyle>
          <a:p>
            <a:fld id="{C3D86A00-CF7A-4842-9410-12A5AB518A37}" type="datetimeFigureOut">
              <a:rPr lang="en-AU" smtClean="0"/>
              <a:t>26/11/13</a:t>
            </a:fld>
            <a:endParaRPr lang="en-AU"/>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1038" y="4721225"/>
            <a:ext cx="5445125" cy="44719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lIns="91440" tIns="45720" rIns="91440" bIns="45720" rtlCol="0" anchor="b"/>
          <a:lstStyle>
            <a:lvl1pPr algn="r">
              <a:defRPr sz="1200"/>
            </a:lvl1pPr>
          </a:lstStyle>
          <a:p>
            <a:fld id="{AC787663-8334-4F48-BAF0-567F37046464}" type="slidenum">
              <a:rPr lang="en-AU" smtClean="0"/>
              <a:t>‹#›</a:t>
            </a:fld>
            <a:endParaRPr lang="en-AU"/>
          </a:p>
        </p:txBody>
      </p:sp>
    </p:spTree>
    <p:extLst>
      <p:ext uri="{BB962C8B-B14F-4D97-AF65-F5344CB8AC3E}">
        <p14:creationId xmlns:p14="http://schemas.microsoft.com/office/powerpoint/2010/main" val="34687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pinterest.com/litframework/"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1</a:t>
            </a:fld>
            <a:endParaRPr lang="en-AU"/>
          </a:p>
        </p:txBody>
      </p:sp>
    </p:spTree>
    <p:extLst>
      <p:ext uri="{BB962C8B-B14F-4D97-AF65-F5344CB8AC3E}">
        <p14:creationId xmlns:p14="http://schemas.microsoft.com/office/powerpoint/2010/main" val="4140504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dirty="0" smtClean="0"/>
              <a:t>Communication is essentially a social behaviour. Social interactions cannot take place without communication of some sort – verbal or non-verbal (Autistic Children’s Association Of Queensland, 1997). Communication at a basic level is usually for:</a:t>
            </a:r>
          </a:p>
          <a:p>
            <a:pPr lvl="0"/>
            <a:r>
              <a:rPr lang="en-AU" sz="1200" dirty="0" smtClean="0"/>
              <a:t>Acquisition</a:t>
            </a:r>
          </a:p>
          <a:p>
            <a:pPr lvl="0"/>
            <a:r>
              <a:rPr lang="en-AU" sz="1200" dirty="0" smtClean="0"/>
              <a:t>Avoidance/escape </a:t>
            </a:r>
          </a:p>
          <a:p>
            <a:pPr lvl="0"/>
            <a:r>
              <a:rPr lang="en-AU" sz="1200" dirty="0" smtClean="0"/>
              <a:t>Social belonging</a:t>
            </a:r>
          </a:p>
          <a:p>
            <a:pPr lvl="0"/>
            <a:r>
              <a:rPr lang="en-AU" sz="1200" dirty="0" smtClean="0"/>
              <a:t>Stress/anxiety </a:t>
            </a:r>
          </a:p>
          <a:p>
            <a:pPr lvl="0"/>
            <a:r>
              <a:rPr lang="en-AU" sz="1200" dirty="0" smtClean="0"/>
              <a:t>Attention</a:t>
            </a:r>
          </a:p>
          <a:p>
            <a:pPr marL="0" indent="0">
              <a:buNone/>
            </a:pPr>
            <a:r>
              <a:rPr lang="en-AU" sz="1200" dirty="0" smtClean="0"/>
              <a:t>“It is essential for students to communicate in whatever method is appropriate for them as it enables them to exert some control over their environment and to interact with the people with whom they come in contact.” (Board of Studies, 1997, p. 5). Communication is fundamental to all areas of the curriculum and should be considered as an across-curriculum concern. </a:t>
            </a:r>
          </a:p>
          <a:p>
            <a:pPr marL="0" indent="0">
              <a:buNone/>
            </a:pPr>
            <a:r>
              <a:rPr lang="en-AU" sz="1200" b="1" i="1" dirty="0" smtClean="0"/>
              <a:t>All student behaviour should be considered to be potentially communicative regardless of the level of complexity. </a:t>
            </a:r>
            <a:endParaRPr lang="en-AU" sz="1200" dirty="0" smtClean="0"/>
          </a:p>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13</a:t>
            </a:fld>
            <a:endParaRPr lang="en-AU"/>
          </a:p>
        </p:txBody>
      </p:sp>
    </p:spTree>
    <p:extLst>
      <p:ext uri="{BB962C8B-B14F-4D97-AF65-F5344CB8AC3E}">
        <p14:creationId xmlns:p14="http://schemas.microsoft.com/office/powerpoint/2010/main" val="397768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Many students may use inappropriate or challenging behaviour as a means of gaining or avoiding specific situations. If these behaviours have been effective in obtaining the student’s desired outcome, there is little incentive for them to change (Board of Studies, 1997). Therefore, it is imperative that teachers always attribute a communicative meaning to students’ behaviour.</a:t>
            </a:r>
          </a:p>
          <a:p>
            <a:endParaRPr lang="en-US" dirty="0" smtClean="0"/>
          </a:p>
          <a:p>
            <a:pPr marL="0" indent="0">
              <a:buNone/>
            </a:pPr>
            <a:r>
              <a:rPr lang="en-AU" dirty="0" smtClean="0"/>
              <a:t>People communicate for different reasons in order to achieve a variety of goals or outcomes. It is when those communication needs are unmet, that negative or challenging behaviours can occur. The challenge for teachers of non-verbal students with high support needs is to correctly interpret the communicative intent of a behaviour.</a:t>
            </a:r>
          </a:p>
          <a:p>
            <a:pPr marL="0" indent="0">
              <a:buNone/>
            </a:pPr>
            <a:r>
              <a:rPr lang="en-AU" dirty="0" smtClean="0"/>
              <a:t>The more communicative functions a student can use, the more control they have over their environment and the more involvement they have in meaningful social exchanges with other people.  The functions used by students with very early communication skills tend to focus on protesting, requesting and attracting attention and/or fulfilling sensory needs. </a:t>
            </a:r>
          </a:p>
          <a:p>
            <a:endParaRPr lang="en-US" dirty="0"/>
          </a:p>
        </p:txBody>
      </p:sp>
      <p:sp>
        <p:nvSpPr>
          <p:cNvPr id="4" name="Slide Number Placeholder 3"/>
          <p:cNvSpPr>
            <a:spLocks noGrp="1"/>
          </p:cNvSpPr>
          <p:nvPr>
            <p:ph type="sldNum" sz="quarter" idx="10"/>
          </p:nvPr>
        </p:nvSpPr>
        <p:spPr/>
        <p:txBody>
          <a:bodyPr/>
          <a:lstStyle/>
          <a:p>
            <a:fld id="{AC787663-8334-4F48-BAF0-567F37046464}" type="slidenum">
              <a:rPr lang="en-AU" smtClean="0"/>
              <a:t>14</a:t>
            </a:fld>
            <a:endParaRPr lang="en-AU"/>
          </a:p>
        </p:txBody>
      </p:sp>
    </p:spTree>
    <p:extLst>
      <p:ext uri="{BB962C8B-B14F-4D97-AF65-F5344CB8AC3E}">
        <p14:creationId xmlns:p14="http://schemas.microsoft.com/office/powerpoint/2010/main" val="3798490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smtClean="0"/>
              <a:t>All these factors can significantly impact on the capacity of students with ASD to engage socially and academically. Consistent implementation of successful communication systems across all environments (home, school, respite settings) is crucial to success.</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15</a:t>
            </a:fld>
            <a:endParaRPr lang="en-AU"/>
          </a:p>
        </p:txBody>
      </p:sp>
    </p:spTree>
    <p:extLst>
      <p:ext uri="{BB962C8B-B14F-4D97-AF65-F5344CB8AC3E}">
        <p14:creationId xmlns:p14="http://schemas.microsoft.com/office/powerpoint/2010/main" val="3977681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smtClean="0"/>
              <a:t>Although some students may have extensive vocabulary, communication difficulties are usually present in their receptive and expressive language. This also impacts on non-verbal language, such as social cues and body language. Many students with ASD have unresponsive facial expressions and vocal tone and have great difficulty reading faces and emotions in others.  They may appear to have impaired comprehension or poor listening skills, especially when there are other distractions.  They may use continual repetition of words, phrases or sounds in or out of context. Often students with ASD have difficulty generalising learnt concepts e.g. a student may be able to recognise a community symbol in the classroom but not in the community.</a:t>
            </a:r>
          </a:p>
        </p:txBody>
      </p:sp>
      <p:sp>
        <p:nvSpPr>
          <p:cNvPr id="4" name="Slide Number Placeholder 3"/>
          <p:cNvSpPr>
            <a:spLocks noGrp="1"/>
          </p:cNvSpPr>
          <p:nvPr>
            <p:ph type="sldNum" sz="quarter" idx="10"/>
          </p:nvPr>
        </p:nvSpPr>
        <p:spPr/>
        <p:txBody>
          <a:bodyPr/>
          <a:lstStyle/>
          <a:p>
            <a:fld id="{AC787663-8334-4F48-BAF0-567F37046464}" type="slidenum">
              <a:rPr lang="en-AU" smtClean="0"/>
              <a:t>16</a:t>
            </a:fld>
            <a:endParaRPr lang="en-AU"/>
          </a:p>
        </p:txBody>
      </p:sp>
    </p:spTree>
    <p:extLst>
      <p:ext uri="{BB962C8B-B14F-4D97-AF65-F5344CB8AC3E}">
        <p14:creationId xmlns:p14="http://schemas.microsoft.com/office/powerpoint/2010/main" val="3977681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Just introduce names – don’t expand as next 4 slides do this.</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17</a:t>
            </a:fld>
            <a:endParaRPr lang="en-AU"/>
          </a:p>
        </p:txBody>
      </p:sp>
    </p:spTree>
    <p:extLst>
      <p:ext uri="{BB962C8B-B14F-4D97-AF65-F5344CB8AC3E}">
        <p14:creationId xmlns:p14="http://schemas.microsoft.com/office/powerpoint/2010/main" val="561017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Students working at the Pre-Intentional level might demonstrate some of the following behaviours to communicate during learning experiences:</a:t>
            </a:r>
          </a:p>
          <a:p>
            <a:endParaRPr lang="en-AU" dirty="0"/>
          </a:p>
          <a:p>
            <a:r>
              <a:rPr lang="en-AU" dirty="0" smtClean="0"/>
              <a:t>* Eye gaze/movement</a:t>
            </a:r>
          </a:p>
          <a:p>
            <a:r>
              <a:rPr lang="en-AU" dirty="0" smtClean="0"/>
              <a:t>* Body movement</a:t>
            </a:r>
          </a:p>
          <a:p>
            <a:r>
              <a:rPr lang="en-AU" dirty="0" smtClean="0"/>
              <a:t>* Facial expression</a:t>
            </a:r>
          </a:p>
          <a:p>
            <a:r>
              <a:rPr lang="en-AU" dirty="0" smtClean="0"/>
              <a:t>* Vocalisations</a:t>
            </a:r>
          </a:p>
          <a:p>
            <a:r>
              <a:rPr lang="en-AU" dirty="0" smtClean="0"/>
              <a:t>* Reflex movements</a:t>
            </a:r>
          </a:p>
          <a:p>
            <a:r>
              <a:rPr lang="en-AU" dirty="0" smtClean="0"/>
              <a:t>* Laughing</a:t>
            </a:r>
          </a:p>
          <a:p>
            <a:r>
              <a:rPr lang="en-AU" dirty="0" smtClean="0"/>
              <a:t>* Crying</a:t>
            </a:r>
            <a:endParaRPr lang="en-AU" dirty="0"/>
          </a:p>
          <a:p>
            <a:endParaRPr lang="en-AU" dirty="0"/>
          </a:p>
          <a:p>
            <a:r>
              <a:rPr lang="en-AU" dirty="0" smtClean="0"/>
              <a:t>All of these can be shaped into meaningful and intentional communicative behaviours.</a:t>
            </a:r>
          </a:p>
        </p:txBody>
      </p:sp>
      <p:sp>
        <p:nvSpPr>
          <p:cNvPr id="4" name="Slide Number Placeholder 3"/>
          <p:cNvSpPr>
            <a:spLocks noGrp="1"/>
          </p:cNvSpPr>
          <p:nvPr>
            <p:ph type="sldNum" sz="quarter" idx="10"/>
          </p:nvPr>
        </p:nvSpPr>
        <p:spPr/>
        <p:txBody>
          <a:bodyPr/>
          <a:lstStyle/>
          <a:p>
            <a:fld id="{AC787663-8334-4F48-BAF0-567F37046464}" type="slidenum">
              <a:rPr lang="en-AU" smtClean="0"/>
              <a:t>18</a:t>
            </a:fld>
            <a:endParaRPr lang="en-AU"/>
          </a:p>
        </p:txBody>
      </p:sp>
    </p:spTree>
    <p:extLst>
      <p:ext uri="{BB962C8B-B14F-4D97-AF65-F5344CB8AC3E}">
        <p14:creationId xmlns:p14="http://schemas.microsoft.com/office/powerpoint/2010/main" val="561017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At the Intentional level, it is essential that the teacher consistently attributes meaning to all definite attempts to communicate or interact even when the behaviour’s purpose is unclear. </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For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 student throws an object away and the teacher attributes meaning by saying ‘You’re finished’ whilst putting it away.</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 student vocalises during an activity and the teacher attributes the meaning by saying ‘You want more’ and continuing the activity.</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19</a:t>
            </a:fld>
            <a:endParaRPr lang="en-AU"/>
          </a:p>
        </p:txBody>
      </p:sp>
    </p:spTree>
    <p:extLst>
      <p:ext uri="{BB962C8B-B14F-4D97-AF65-F5344CB8AC3E}">
        <p14:creationId xmlns:p14="http://schemas.microsoft.com/office/powerpoint/2010/main" val="561017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Examples:</a:t>
            </a:r>
          </a:p>
          <a:p>
            <a:endParaRPr lang="en-AU" dirty="0"/>
          </a:p>
          <a:p>
            <a:r>
              <a:rPr lang="en-AU" dirty="0" smtClean="0"/>
              <a:t>* A student picks up a symbol for a light wand and waves it in the air. The teacher says, ‘You want the light wand’ and exchanges the symbol for the object. Note: formalised PECS programs (</a:t>
            </a:r>
            <a:r>
              <a:rPr lang="en-AU" dirty="0" err="1" smtClean="0"/>
              <a:t>Bondy</a:t>
            </a:r>
            <a:r>
              <a:rPr lang="en-AU" dirty="0" smtClean="0"/>
              <a:t> and Frost 2002) could be used here.</a:t>
            </a:r>
          </a:p>
          <a:p>
            <a:endParaRPr lang="en-AU" dirty="0" smtClean="0"/>
          </a:p>
          <a:p>
            <a:endParaRPr lang="en-AU" dirty="0"/>
          </a:p>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20</a:t>
            </a:fld>
            <a:endParaRPr lang="en-AU"/>
          </a:p>
        </p:txBody>
      </p:sp>
    </p:spTree>
    <p:extLst>
      <p:ext uri="{BB962C8B-B14F-4D97-AF65-F5344CB8AC3E}">
        <p14:creationId xmlns:p14="http://schemas.microsoft.com/office/powerpoint/2010/main" val="561017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AU" dirty="0"/>
              <a:t>These students are generally able to communicate their message clearly using verbal language and/or Augmentative Communication systems. </a:t>
            </a:r>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Sometimes these students may be working at an ES1 level for many English goals, but may require some additional scaffolding in some areas that could be catered for by the Interactive English Framework.</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21</a:t>
            </a:fld>
            <a:endParaRPr lang="en-AU"/>
          </a:p>
        </p:txBody>
      </p:sp>
    </p:spTree>
    <p:extLst>
      <p:ext uri="{BB962C8B-B14F-4D97-AF65-F5344CB8AC3E}">
        <p14:creationId xmlns:p14="http://schemas.microsoft.com/office/powerpoint/2010/main" val="561017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English Framework is aligned with the DEC Teaching and Learning Cycle which should be considered when planning, programming, assessing and reporting on learning and teaching.</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22</a:t>
            </a:fld>
            <a:endParaRPr lang="en-AU"/>
          </a:p>
        </p:txBody>
      </p:sp>
    </p:spTree>
    <p:extLst>
      <p:ext uri="{BB962C8B-B14F-4D97-AF65-F5344CB8AC3E}">
        <p14:creationId xmlns:p14="http://schemas.microsoft.com/office/powerpoint/2010/main" val="638500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latin typeface="Calibri"/>
              <a:cs typeface="Calibri"/>
            </a:endParaRPr>
          </a:p>
        </p:txBody>
      </p:sp>
      <p:sp>
        <p:nvSpPr>
          <p:cNvPr id="4" name="Slide Number Placeholder 3"/>
          <p:cNvSpPr>
            <a:spLocks noGrp="1"/>
          </p:cNvSpPr>
          <p:nvPr>
            <p:ph type="sldNum" sz="quarter" idx="10"/>
          </p:nvPr>
        </p:nvSpPr>
        <p:spPr/>
        <p:txBody>
          <a:bodyPr/>
          <a:lstStyle/>
          <a:p>
            <a:fld id="{AC787663-8334-4F48-BAF0-567F37046464}" type="slidenum">
              <a:rPr lang="en-AU" smtClean="0"/>
              <a:t>2</a:t>
            </a:fld>
            <a:endParaRPr lang="en-AU"/>
          </a:p>
        </p:txBody>
      </p:sp>
    </p:spTree>
    <p:extLst>
      <p:ext uri="{BB962C8B-B14F-4D97-AF65-F5344CB8AC3E}">
        <p14:creationId xmlns:p14="http://schemas.microsoft.com/office/powerpoint/2010/main" val="1529768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 – specific</a:t>
            </a:r>
          </a:p>
          <a:p>
            <a:r>
              <a:rPr lang="en-AU" dirty="0" smtClean="0"/>
              <a:t>M – measurable</a:t>
            </a:r>
          </a:p>
          <a:p>
            <a:r>
              <a:rPr lang="en-AU" dirty="0" smtClean="0"/>
              <a:t>A – achievable</a:t>
            </a:r>
          </a:p>
          <a:p>
            <a:r>
              <a:rPr lang="en-AU" dirty="0" smtClean="0"/>
              <a:t>R – realistic</a:t>
            </a:r>
          </a:p>
          <a:p>
            <a:r>
              <a:rPr lang="en-AU" dirty="0" smtClean="0"/>
              <a:t>T – time framed</a:t>
            </a:r>
          </a:p>
          <a:p>
            <a:endParaRPr lang="en-AU" dirty="0"/>
          </a:p>
          <a:p>
            <a:r>
              <a:rPr lang="en-AU" dirty="0" smtClean="0"/>
              <a:t>SMART goals based upon English Framework content would be most beneficial for use in Individualised Learning/Education Programs, Personalised Learning Programs and Individualised Transition Programs. </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23</a:t>
            </a:fld>
            <a:endParaRPr lang="en-AU"/>
          </a:p>
        </p:txBody>
      </p:sp>
    </p:spTree>
    <p:extLst>
      <p:ext uri="{BB962C8B-B14F-4D97-AF65-F5344CB8AC3E}">
        <p14:creationId xmlns:p14="http://schemas.microsoft.com/office/powerpoint/2010/main" val="3323357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Interactive English Framework will be a free resource available to all teachers and the public. The website address is: </a:t>
            </a:r>
            <a:r>
              <a:rPr lang="en-AU" dirty="0" err="1" smtClean="0"/>
              <a:t>www.everystudent.nsw.edu.au</a:t>
            </a:r>
            <a:endParaRPr lang="en-AU" dirty="0" smtClean="0"/>
          </a:p>
          <a:p>
            <a:endParaRPr lang="en-AU" dirty="0"/>
          </a:p>
          <a:p>
            <a:r>
              <a:rPr lang="en-AU" dirty="0" smtClean="0"/>
              <a:t>The Interactive Website allows for each section of the English Framework to be downloaded in full and can be printed off at your school if required. Other items such as programming support documents and assessment tools can also be printed from the website. </a:t>
            </a:r>
          </a:p>
          <a:p>
            <a:endParaRPr lang="en-AU" dirty="0"/>
          </a:p>
          <a:p>
            <a:r>
              <a:rPr lang="en-AU" dirty="0" smtClean="0"/>
              <a:t>The </a:t>
            </a:r>
            <a:r>
              <a:rPr lang="en-AU" dirty="0" err="1" smtClean="0"/>
              <a:t>Pinterest</a:t>
            </a:r>
            <a:r>
              <a:rPr lang="en-AU" dirty="0" smtClean="0"/>
              <a:t> site is </a:t>
            </a:r>
            <a:r>
              <a:rPr lang="en-AU" dirty="0">
                <a:solidFill>
                  <a:srgbClr val="000090"/>
                </a:solidFill>
                <a:latin typeface="Eras Bold ITC" pitchFamily="34" charset="0"/>
                <a:hlinkClick r:id="rId3"/>
              </a:rPr>
              <a:t>http://pinterest.com/litframework</a:t>
            </a:r>
            <a:r>
              <a:rPr lang="en-AU" dirty="0" smtClean="0">
                <a:solidFill>
                  <a:srgbClr val="000090"/>
                </a:solidFill>
                <a:latin typeface="Eras Bold ITC" pitchFamily="34" charset="0"/>
                <a:hlinkClick r:id="rId3"/>
              </a:rPr>
              <a:t>/</a:t>
            </a:r>
            <a:r>
              <a:rPr lang="en-AU" dirty="0" smtClean="0">
                <a:solidFill>
                  <a:srgbClr val="000090"/>
                </a:solidFill>
                <a:latin typeface="Eras Bold ITC" pitchFamily="34" charset="0"/>
              </a:rPr>
              <a:t> </a:t>
            </a:r>
            <a:r>
              <a:rPr lang="en-AU" dirty="0" smtClean="0">
                <a:latin typeface="+mj-lt"/>
              </a:rPr>
              <a:t>and is a collection of web based resources, ideas and proformas that can be used to support the teaching activities throughout the English Framework.</a:t>
            </a:r>
            <a:endParaRPr lang="en-AU" dirty="0">
              <a:latin typeface="+mj-lt"/>
            </a:endParaRPr>
          </a:p>
          <a:p>
            <a:endParaRPr lang="en-AU" dirty="0" smtClean="0"/>
          </a:p>
        </p:txBody>
      </p:sp>
      <p:sp>
        <p:nvSpPr>
          <p:cNvPr id="4" name="Slide Number Placeholder 3"/>
          <p:cNvSpPr>
            <a:spLocks noGrp="1"/>
          </p:cNvSpPr>
          <p:nvPr>
            <p:ph type="sldNum" sz="quarter" idx="10"/>
          </p:nvPr>
        </p:nvSpPr>
        <p:spPr/>
        <p:txBody>
          <a:bodyPr/>
          <a:lstStyle/>
          <a:p>
            <a:fld id="{AC787663-8334-4F48-BAF0-567F37046464}" type="slidenum">
              <a:rPr lang="en-AU" smtClean="0"/>
              <a:t>3</a:t>
            </a:fld>
            <a:endParaRPr lang="en-AU"/>
          </a:p>
        </p:txBody>
      </p:sp>
    </p:spTree>
    <p:extLst>
      <p:ext uri="{BB962C8B-B14F-4D97-AF65-F5344CB8AC3E}">
        <p14:creationId xmlns:p14="http://schemas.microsoft.com/office/powerpoint/2010/main" val="599099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Just introduce </a:t>
            </a:r>
            <a:r>
              <a:rPr lang="en-AU" dirty="0" smtClean="0"/>
              <a:t>section names </a:t>
            </a:r>
            <a:r>
              <a:rPr lang="en-AU" dirty="0"/>
              <a:t>– don’t expand as next </a:t>
            </a:r>
            <a:r>
              <a:rPr lang="en-AU" dirty="0" smtClean="0"/>
              <a:t>few </a:t>
            </a:r>
            <a:r>
              <a:rPr lang="en-AU" dirty="0"/>
              <a:t>slides do this.</a:t>
            </a:r>
          </a:p>
        </p:txBody>
      </p:sp>
      <p:sp>
        <p:nvSpPr>
          <p:cNvPr id="4" name="Slide Number Placeholder 3"/>
          <p:cNvSpPr>
            <a:spLocks noGrp="1"/>
          </p:cNvSpPr>
          <p:nvPr>
            <p:ph type="sldNum" sz="quarter" idx="10"/>
          </p:nvPr>
        </p:nvSpPr>
        <p:spPr/>
        <p:txBody>
          <a:bodyPr/>
          <a:lstStyle/>
          <a:p>
            <a:fld id="{AC787663-8334-4F48-BAF0-567F37046464}" type="slidenum">
              <a:rPr lang="en-AU" smtClean="0"/>
              <a:t>4</a:t>
            </a:fld>
            <a:endParaRPr lang="en-AU"/>
          </a:p>
        </p:txBody>
      </p:sp>
    </p:spTree>
    <p:extLst>
      <p:ext uri="{BB962C8B-B14F-4D97-AF65-F5344CB8AC3E}">
        <p14:creationId xmlns:p14="http://schemas.microsoft.com/office/powerpoint/2010/main" val="282089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cs typeface="Calibri"/>
              </a:rPr>
              <a:t>The Holroyd, Mary Brooksbank and Chalmers Road Schools Interactive English Document was developed over a </a:t>
            </a:r>
            <a:r>
              <a:rPr lang="en-US" dirty="0" smtClean="0">
                <a:cs typeface="Calibri"/>
              </a:rPr>
              <a:t>four-</a:t>
            </a:r>
            <a:r>
              <a:rPr lang="en-US" dirty="0">
                <a:cs typeface="Calibri"/>
              </a:rPr>
              <a:t>year period </a:t>
            </a:r>
            <a:r>
              <a:rPr lang="en-US" dirty="0" smtClean="0">
                <a:cs typeface="Calibri"/>
              </a:rPr>
              <a:t>as part of the Every Student, Every School National Partnerships program. </a:t>
            </a:r>
            <a:r>
              <a:rPr lang="en-US" dirty="0">
                <a:cs typeface="Calibri"/>
              </a:rPr>
              <a:t>In an effort to pool this expertise and make it accessible to </a:t>
            </a:r>
            <a:r>
              <a:rPr lang="en-US" dirty="0" smtClean="0">
                <a:cs typeface="Calibri"/>
              </a:rPr>
              <a:t>all</a:t>
            </a:r>
            <a:r>
              <a:rPr lang="en-US" dirty="0">
                <a:cs typeface="Calibri"/>
              </a:rPr>
              <a:t> </a:t>
            </a:r>
            <a:r>
              <a:rPr lang="en-US" dirty="0" smtClean="0">
                <a:cs typeface="Calibri"/>
              </a:rPr>
              <a:t>the Interactive English Framework provides </a:t>
            </a:r>
            <a:r>
              <a:rPr lang="en-US" dirty="0">
                <a:cs typeface="Calibri"/>
              </a:rPr>
              <a:t>special educators with a readily accessible tool to assist in the planning, programming and assessing of English for students with a disability. The document is based upon a comprehensive framework that has been developed by special educators to enable students with a disability to access the New K-10 English and HSC Life Skills Syllabuses. It contains a wealth of information related to educating students with a disability including English assessment resources, teaching strategies, learning </a:t>
            </a:r>
            <a:r>
              <a:rPr lang="en-US" dirty="0" smtClean="0">
                <a:cs typeface="Calibri"/>
              </a:rPr>
              <a:t>activities, programming support and teaching </a:t>
            </a:r>
            <a:r>
              <a:rPr lang="en-US" dirty="0">
                <a:cs typeface="Calibri"/>
              </a:rPr>
              <a:t>resources. </a:t>
            </a:r>
            <a:r>
              <a:rPr lang="en-US" dirty="0" smtClean="0">
                <a:cs typeface="Calibri"/>
              </a:rPr>
              <a:t> </a:t>
            </a:r>
            <a:endParaRPr lang="en-US" dirty="0">
              <a:cs typeface="Calibri"/>
            </a:endParaRPr>
          </a:p>
          <a:p>
            <a:endParaRPr lang="en-US" dirty="0">
              <a:latin typeface="Calibri"/>
              <a:cs typeface="Calibri"/>
            </a:endParaRPr>
          </a:p>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5</a:t>
            </a:fld>
            <a:endParaRPr lang="en-AU"/>
          </a:p>
        </p:txBody>
      </p:sp>
    </p:spTree>
    <p:extLst>
      <p:ext uri="{BB962C8B-B14F-4D97-AF65-F5344CB8AC3E}">
        <p14:creationId xmlns:p14="http://schemas.microsoft.com/office/powerpoint/2010/main" val="4141321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AU" baseline="0" dirty="0" smtClean="0"/>
              <a:t>The Interactive English</a:t>
            </a:r>
            <a:r>
              <a:rPr lang="en-AU" dirty="0" smtClean="0"/>
              <a:t> Framework has been developed in a way that ensures it aligns with the new NSW English syllabuses sourced from ACARA and NSW BOS. It is a precursor to Early Stage 1 outcomes and content/indicators (be aware that the word content now replaces the term ‘indicators’ in all new curriculum documentation). This document recognises that</a:t>
            </a:r>
            <a:r>
              <a:rPr lang="en-AU" dirty="0"/>
              <a:t> </a:t>
            </a:r>
            <a:r>
              <a:rPr lang="en-AU" dirty="0" smtClean="0"/>
              <a:t>although some students </a:t>
            </a:r>
            <a:r>
              <a:rPr lang="en-AU" dirty="0"/>
              <a:t>c</a:t>
            </a:r>
            <a:r>
              <a:rPr lang="en-AU" dirty="0" smtClean="0"/>
              <a:t>ould be working toward stage 3 in terms of chronological age, they cannot do so because they are still working toward developing ES1 skills. The Interactive English Framework can be used to teach these students the skills required to work toward ES1 outcomes and content. </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6</a:t>
            </a:fld>
            <a:endParaRPr lang="en-AU"/>
          </a:p>
        </p:txBody>
      </p:sp>
    </p:spTree>
    <p:extLst>
      <p:ext uri="{BB962C8B-B14F-4D97-AF65-F5344CB8AC3E}">
        <p14:creationId xmlns:p14="http://schemas.microsoft.com/office/powerpoint/2010/main" val="1259793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section of the English framework provides some background information about how and why it was developed. It also covers important considerations for teaching communication in special education settings.</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7</a:t>
            </a:fld>
            <a:endParaRPr lang="en-AU"/>
          </a:p>
        </p:txBody>
      </p:sp>
    </p:spTree>
    <p:extLst>
      <p:ext uri="{BB962C8B-B14F-4D97-AF65-F5344CB8AC3E}">
        <p14:creationId xmlns:p14="http://schemas.microsoft.com/office/powerpoint/2010/main" val="3977681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section of the English framework provides some background information about how and why it was developed. It also covers important considerations for teaching communication in special education settings.</a:t>
            </a:r>
          </a:p>
          <a:p>
            <a:endParaRPr lang="en-AU" sz="1200" dirty="0" smtClean="0"/>
          </a:p>
          <a:p>
            <a:r>
              <a:rPr lang="en-AU" sz="1200" dirty="0" smtClean="0"/>
              <a:t>The Holroyd, Mary Brooksbank Schools and Chalmers Road schools English Framework was developed by teachers from all three schools to assist in planning, programming, teaching, assessing and reporting English outcomes for students in special education settings with moderate to severe intellectual and multiple disabilities. This framework may be useful for any student working towards outcomes in the New South Wales English Syllabuses. The framework provides the scaffolding that students with special needs require to access and participate in the curriculum. It includes an English learning continuum, learning experiences, opportunities, strategies and assessment tools that can be used to support teachers to implement the process illustrated in the teaching and learning cycle. The learning experiences and opportunities may assist teachers to move students through the developmental stages </a:t>
            </a:r>
          </a:p>
          <a:p>
            <a:pPr marL="0" indent="0">
              <a:buNone/>
            </a:pPr>
            <a:endParaRPr lang="en-AU" sz="1200" dirty="0" smtClean="0"/>
          </a:p>
          <a:p>
            <a:pPr marL="0" indent="0">
              <a:buNone/>
            </a:pPr>
            <a:r>
              <a:rPr lang="en-AU" sz="1200" dirty="0" smtClean="0"/>
              <a:t>The English framework supports student learning and allows students to move into the curriculum. It caters for students K-12 through the inclusion of curriculum outcomes and content from the English K-10 (2012) and HSC Life Skills (2007) syllabuses. Some students with high support and complex needs may not progress from one stage to another. Maintaining their current developmental stage and providing learning opportunities to improve and reinforce their achievements are important teaching considerations. </a:t>
            </a:r>
          </a:p>
          <a:p>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8</a:t>
            </a:fld>
            <a:endParaRPr lang="en-AU"/>
          </a:p>
        </p:txBody>
      </p:sp>
    </p:spTree>
    <p:extLst>
      <p:ext uri="{BB962C8B-B14F-4D97-AF65-F5344CB8AC3E}">
        <p14:creationId xmlns:p14="http://schemas.microsoft.com/office/powerpoint/2010/main" val="3977681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Just</a:t>
            </a:r>
            <a:r>
              <a:rPr lang="en-AU" baseline="0" dirty="0" smtClean="0"/>
              <a:t> name these aspects of communication as they are expanded on in the next 3 slides.</a:t>
            </a:r>
            <a:endParaRPr lang="en-AU" dirty="0"/>
          </a:p>
        </p:txBody>
      </p:sp>
      <p:sp>
        <p:nvSpPr>
          <p:cNvPr id="4" name="Slide Number Placeholder 3"/>
          <p:cNvSpPr>
            <a:spLocks noGrp="1"/>
          </p:cNvSpPr>
          <p:nvPr>
            <p:ph type="sldNum" sz="quarter" idx="10"/>
          </p:nvPr>
        </p:nvSpPr>
        <p:spPr/>
        <p:txBody>
          <a:bodyPr/>
          <a:lstStyle/>
          <a:p>
            <a:fld id="{AC787663-8334-4F48-BAF0-567F37046464}" type="slidenum">
              <a:rPr lang="en-AU" smtClean="0"/>
              <a:t>9</a:t>
            </a:fld>
            <a:endParaRPr lang="en-AU"/>
          </a:p>
        </p:txBody>
      </p:sp>
    </p:spTree>
    <p:extLst>
      <p:ext uri="{BB962C8B-B14F-4D97-AF65-F5344CB8AC3E}">
        <p14:creationId xmlns:p14="http://schemas.microsoft.com/office/powerpoint/2010/main" val="3977681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D3AAC24-A853-4219-A74D-5A19D44018D2}" type="datetimeFigureOut">
              <a:rPr lang="en-AU" smtClean="0"/>
              <a:t>26/11/13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3AAC24-A853-4219-A74D-5A19D44018D2}" type="datetimeFigureOut">
              <a:rPr lang="en-AU" smtClean="0"/>
              <a:t>26/11/13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3AAC24-A853-4219-A74D-5A19D44018D2}" type="datetimeFigureOut">
              <a:rPr lang="en-AU" smtClean="0"/>
              <a:t>26/11/13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D3AAC24-A853-4219-A74D-5A19D44018D2}" type="datetimeFigureOut">
              <a:rPr lang="en-AU" smtClean="0"/>
              <a:t>26/11/13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3AAC24-A853-4219-A74D-5A19D44018D2}" type="datetimeFigureOut">
              <a:rPr lang="en-AU" smtClean="0"/>
              <a:t>26/11/13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D3AAC24-A853-4219-A74D-5A19D44018D2}" type="datetimeFigureOut">
              <a:rPr lang="en-AU" smtClean="0"/>
              <a:t>26/11/13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3AAC24-A853-4219-A74D-5A19D44018D2}" type="datetimeFigureOut">
              <a:rPr lang="en-AU" smtClean="0"/>
              <a:t>26/11/13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3AAC24-A853-4219-A74D-5A19D44018D2}" type="datetimeFigureOut">
              <a:rPr lang="en-AU" smtClean="0"/>
              <a:t>26/11/13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3AAC24-A853-4219-A74D-5A19D44018D2}" type="datetimeFigureOut">
              <a:rPr lang="en-AU" smtClean="0"/>
              <a:t>26/11/13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3AAC24-A853-4219-A74D-5A19D44018D2}" type="datetimeFigureOut">
              <a:rPr lang="en-AU" smtClean="0"/>
              <a:t>26/11/13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1DE3BF-6D8E-4D2E-BCD0-D611787DB5D0}" type="slidenum">
              <a:rPr lang="en-AU" smtClean="0"/>
              <a:t>‹#›</a:t>
            </a:fld>
            <a:endParaRPr lang="en-AU"/>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3AAC24-A853-4219-A74D-5A19D44018D2}" type="datetimeFigureOut">
              <a:rPr lang="en-AU" smtClean="0"/>
              <a:t>26/11/13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1DE3BF-6D8E-4D2E-BCD0-D611787DB5D0}" type="slidenum">
              <a:rPr lang="en-AU" smtClean="0"/>
              <a:t>‹#›</a:t>
            </a:fld>
            <a:endParaRPr lang="en-AU"/>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FD3AAC24-A853-4219-A74D-5A19D44018D2}" type="datetimeFigureOut">
              <a:rPr lang="en-AU" smtClean="0"/>
              <a:t>26/11/13</a:t>
            </a:fld>
            <a:endParaRPr lang="en-A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5B1DE3BF-6D8E-4D2E-BCD0-D611787DB5D0}" type="slidenum">
              <a:rPr lang="en-AU" smtClean="0"/>
              <a:t>‹#›</a:t>
            </a:fld>
            <a:endParaRPr lang="en-AU"/>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xmlns:p14="http://schemas.microsoft.com/office/powerpoint/2010/mai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79512" y="2276872"/>
            <a:ext cx="6120680" cy="3300739"/>
          </a:xfrm>
          <a:prstGeom prst="rect">
            <a:avLst/>
          </a:prstGeom>
        </p:spPr>
        <p:txBody>
          <a:bodyPr vert="horz" lIns="91440" tIns="45720" rIns="91440" bIns="45720" rtlCol="0" anchor="b">
            <a:noAutofit/>
          </a:bodyPr>
          <a:lstStyle>
            <a:lvl1pPr algn="l" defTabSz="457200" rtl="0" eaLnBrk="1" latinLnBrk="0" hangingPunct="1">
              <a:spcBef>
                <a:spcPct val="0"/>
              </a:spcBef>
              <a:buNone/>
              <a:defRPr sz="40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AU" dirty="0">
              <a:latin typeface="Eras Bold ITC" pitchFamily="34" charset="0"/>
              <a:cs typeface="Gisha" pitchFamily="34" charset="-79"/>
            </a:endParaRPr>
          </a:p>
        </p:txBody>
      </p:sp>
      <p:sp>
        <p:nvSpPr>
          <p:cNvPr id="2" name="Rectangle 1"/>
          <p:cNvSpPr/>
          <p:nvPr/>
        </p:nvSpPr>
        <p:spPr>
          <a:xfrm>
            <a:off x="-108520" y="0"/>
            <a:ext cx="4824536" cy="1754327"/>
          </a:xfrm>
          <a:prstGeom prst="rect">
            <a:avLst/>
          </a:prstGeom>
        </p:spPr>
        <p:txBody>
          <a:bodyPr wrap="square">
            <a:spAutoFit/>
          </a:bodyPr>
          <a:lstStyle/>
          <a:p>
            <a:pPr lvl="0" algn="ctr"/>
            <a:r>
              <a:rPr lang="en-AU" sz="3600" dirty="0" smtClean="0">
                <a:solidFill>
                  <a:prstClr val="white"/>
                </a:solidFill>
                <a:latin typeface="Eras Bold ITC" pitchFamily="34" charset="0"/>
                <a:cs typeface="Gisha" pitchFamily="34" charset="-79"/>
              </a:rPr>
              <a:t>Module 1</a:t>
            </a:r>
          </a:p>
          <a:p>
            <a:pPr lvl="0" algn="ctr"/>
            <a:r>
              <a:rPr lang="en-AU" sz="3600" dirty="0" smtClean="0">
                <a:solidFill>
                  <a:prstClr val="white"/>
                </a:solidFill>
                <a:latin typeface="Eras Bold ITC" pitchFamily="34" charset="0"/>
                <a:cs typeface="Gisha" pitchFamily="34" charset="-79"/>
              </a:rPr>
              <a:t>An </a:t>
            </a:r>
            <a:r>
              <a:rPr lang="en-AU" sz="3600" dirty="0">
                <a:solidFill>
                  <a:prstClr val="white"/>
                </a:solidFill>
                <a:latin typeface="Eras Bold ITC" pitchFamily="34" charset="0"/>
                <a:cs typeface="Gisha" pitchFamily="34" charset="-79"/>
              </a:rPr>
              <a:t>i</a:t>
            </a:r>
            <a:r>
              <a:rPr lang="en-AU" sz="3600" dirty="0" smtClean="0">
                <a:solidFill>
                  <a:prstClr val="white"/>
                </a:solidFill>
                <a:latin typeface="Eras Bold ITC" pitchFamily="34" charset="0"/>
                <a:cs typeface="Gisha" pitchFamily="34" charset="-79"/>
              </a:rPr>
              <a:t>ntroduction to the English Framework</a:t>
            </a:r>
            <a:endParaRPr lang="en-AU" sz="3600" dirty="0">
              <a:solidFill>
                <a:prstClr val="white"/>
              </a:solidFill>
              <a:latin typeface="Eras Bold ITC" pitchFamily="34" charset="0"/>
              <a:cs typeface="Gisha" pitchFamily="34" charset="-79"/>
            </a:endParaRPr>
          </a:p>
        </p:txBody>
      </p:sp>
      <p:pic>
        <p:nvPicPr>
          <p:cNvPr id="4" name="Picture 3"/>
          <p:cNvPicPr>
            <a:picLocks noChangeAspect="1"/>
          </p:cNvPicPr>
          <p:nvPr/>
        </p:nvPicPr>
        <p:blipFill>
          <a:blip r:embed="rId3"/>
          <a:stretch>
            <a:fillRect/>
          </a:stretch>
        </p:blipFill>
        <p:spPr>
          <a:xfrm>
            <a:off x="4678326" y="0"/>
            <a:ext cx="4586536" cy="6926544"/>
          </a:xfrm>
          <a:prstGeom prst="rect">
            <a:avLst/>
          </a:prstGeom>
        </p:spPr>
      </p:pic>
      <p:pic>
        <p:nvPicPr>
          <p:cNvPr id="5" name="Picture 4"/>
          <p:cNvPicPr>
            <a:picLocks noChangeAspect="1"/>
          </p:cNvPicPr>
          <p:nvPr/>
        </p:nvPicPr>
        <p:blipFill>
          <a:blip r:embed="rId4"/>
          <a:stretch>
            <a:fillRect/>
          </a:stretch>
        </p:blipFill>
        <p:spPr>
          <a:xfrm>
            <a:off x="1187624" y="3068960"/>
            <a:ext cx="2345308" cy="3331775"/>
          </a:xfrm>
          <a:prstGeom prst="rect">
            <a:avLst/>
          </a:prstGeom>
          <a:ln w="3175" cmpd="sng">
            <a:solidFill>
              <a:schemeClr val="bg1"/>
            </a:solidFill>
          </a:ln>
        </p:spPr>
      </p:pic>
    </p:spTree>
    <p:extLst>
      <p:ext uri="{BB962C8B-B14F-4D97-AF65-F5344CB8AC3E}">
        <p14:creationId xmlns:p14="http://schemas.microsoft.com/office/powerpoint/2010/main" val="53430197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2656"/>
            <a:ext cx="9144000" cy="924475"/>
          </a:xfrm>
        </p:spPr>
        <p:txBody>
          <a:bodyPr/>
          <a:lstStyle/>
          <a:p>
            <a:pPr algn="ctr"/>
            <a:r>
              <a:rPr lang="en-AU" dirty="0"/>
              <a:t>Receptive Communication </a:t>
            </a:r>
            <a:r>
              <a:rPr lang="en-AU" dirty="0" smtClean="0"/>
              <a:t/>
            </a:r>
            <a:br>
              <a:rPr lang="en-AU" dirty="0" smtClean="0"/>
            </a:br>
            <a:r>
              <a:rPr lang="en-AU" sz="2000" dirty="0" smtClean="0"/>
              <a:t>(</a:t>
            </a:r>
            <a:r>
              <a:rPr lang="en-AU" sz="2000" i="1" dirty="0" smtClean="0"/>
              <a:t>the </a:t>
            </a:r>
            <a:r>
              <a:rPr lang="en-AU" sz="2000" i="1" dirty="0"/>
              <a:t>receiving of a </a:t>
            </a:r>
            <a:r>
              <a:rPr lang="en-AU" sz="2000" i="1" dirty="0" smtClean="0"/>
              <a:t>message)</a:t>
            </a:r>
            <a:endParaRPr lang="en-US" sz="2000" i="1" dirty="0"/>
          </a:p>
        </p:txBody>
      </p:sp>
      <p:sp>
        <p:nvSpPr>
          <p:cNvPr id="3" name="Content Placeholder 2"/>
          <p:cNvSpPr>
            <a:spLocks noGrp="1"/>
          </p:cNvSpPr>
          <p:nvPr>
            <p:ph idx="1"/>
          </p:nvPr>
        </p:nvSpPr>
        <p:spPr>
          <a:xfrm>
            <a:off x="179512" y="1484784"/>
            <a:ext cx="8964488" cy="2160240"/>
          </a:xfrm>
        </p:spPr>
        <p:txBody>
          <a:bodyPr/>
          <a:lstStyle/>
          <a:p>
            <a:pPr marL="0" indent="0" algn="just">
              <a:buNone/>
            </a:pPr>
            <a:r>
              <a:rPr lang="en-AU" dirty="0" smtClean="0"/>
              <a:t>Receptive </a:t>
            </a:r>
            <a:r>
              <a:rPr lang="en-AU" dirty="0"/>
              <a:t>communication is a student’s understanding of communication. This includes their ability to understand and respond to speech, visual symbols such as photos, signs, pictures, objects and other prompts such as pointing, touching objects and facial expression.</a:t>
            </a:r>
          </a:p>
          <a:p>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t="-342" r="-70"/>
          <a:stretch/>
        </p:blipFill>
        <p:spPr>
          <a:xfrm>
            <a:off x="0" y="3519790"/>
            <a:ext cx="9144000" cy="3338210"/>
          </a:xfrm>
          <a:prstGeom prst="rect">
            <a:avLst/>
          </a:prstGeom>
        </p:spPr>
      </p:pic>
    </p:spTree>
    <p:extLst>
      <p:ext uri="{BB962C8B-B14F-4D97-AF65-F5344CB8AC3E}">
        <p14:creationId xmlns:p14="http://schemas.microsoft.com/office/powerpoint/2010/main" val="2660670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960" y="188640"/>
            <a:ext cx="4932040" cy="1944216"/>
          </a:xfrm>
        </p:spPr>
        <p:txBody>
          <a:bodyPr/>
          <a:lstStyle/>
          <a:p>
            <a:pPr algn="ctr"/>
            <a:r>
              <a:rPr lang="en-AU" dirty="0"/>
              <a:t>Expressive </a:t>
            </a:r>
            <a:r>
              <a:rPr lang="en-AU" dirty="0" smtClean="0"/>
              <a:t>Communication</a:t>
            </a:r>
            <a:br>
              <a:rPr lang="en-AU" dirty="0" smtClean="0"/>
            </a:br>
            <a:r>
              <a:rPr lang="en-AU" sz="2000" i="1" dirty="0" smtClean="0"/>
              <a:t>(</a:t>
            </a:r>
            <a:r>
              <a:rPr lang="en-AU" sz="2000" i="1" dirty="0"/>
              <a:t>the sending of a message)</a:t>
            </a:r>
            <a:br>
              <a:rPr lang="en-AU" sz="2000" i="1" dirty="0"/>
            </a:br>
            <a:endParaRPr lang="en-US" sz="2000" i="1" dirty="0"/>
          </a:p>
        </p:txBody>
      </p:sp>
      <p:sp>
        <p:nvSpPr>
          <p:cNvPr id="3" name="Content Placeholder 2"/>
          <p:cNvSpPr>
            <a:spLocks noGrp="1"/>
          </p:cNvSpPr>
          <p:nvPr>
            <p:ph idx="1"/>
          </p:nvPr>
        </p:nvSpPr>
        <p:spPr>
          <a:xfrm>
            <a:off x="4139952" y="1772817"/>
            <a:ext cx="4984652" cy="3024336"/>
          </a:xfrm>
        </p:spPr>
        <p:txBody>
          <a:bodyPr/>
          <a:lstStyle/>
          <a:p>
            <a:pPr marL="0" indent="0" algn="just">
              <a:buNone/>
            </a:pPr>
            <a:r>
              <a:rPr lang="en-AU" dirty="0" smtClean="0"/>
              <a:t>Expressive </a:t>
            </a:r>
            <a:r>
              <a:rPr lang="en-AU" dirty="0"/>
              <a:t>communication is a student’s way of communicating with other people. It includes how they express themselves (speech, signing, visual symbols) and the purpose of their communication (to request, to make choices, to make comments, to ask questions).</a:t>
            </a:r>
          </a:p>
          <a:p>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961" y="15909"/>
            <a:ext cx="4085248" cy="6858000"/>
          </a:xfrm>
          <a:prstGeom prst="rect">
            <a:avLst/>
          </a:prstGeom>
        </p:spPr>
      </p:pic>
    </p:spTree>
    <p:extLst>
      <p:ext uri="{BB962C8B-B14F-4D97-AF65-F5344CB8AC3E}">
        <p14:creationId xmlns:p14="http://schemas.microsoft.com/office/powerpoint/2010/main" val="2906118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260648"/>
            <a:ext cx="4860032" cy="924475"/>
          </a:xfrm>
        </p:spPr>
        <p:txBody>
          <a:bodyPr/>
          <a:lstStyle/>
          <a:p>
            <a:pPr algn="ctr"/>
            <a:r>
              <a:rPr lang="en-AU" dirty="0"/>
              <a:t>Pragmatic </a:t>
            </a:r>
            <a:r>
              <a:rPr lang="en-AU" dirty="0" smtClean="0"/>
              <a:t>Functions</a:t>
            </a:r>
            <a:br>
              <a:rPr lang="en-AU" dirty="0" smtClean="0"/>
            </a:br>
            <a:r>
              <a:rPr lang="en-AU" sz="2000" i="1" dirty="0" smtClean="0"/>
              <a:t>(</a:t>
            </a:r>
            <a:r>
              <a:rPr lang="en-AU" sz="2000" i="1" dirty="0"/>
              <a:t>the purpose of language)</a:t>
            </a:r>
            <a:br>
              <a:rPr lang="en-AU" sz="2000" i="1" dirty="0"/>
            </a:br>
            <a:endParaRPr lang="en-US" sz="2000" i="1" dirty="0"/>
          </a:p>
        </p:txBody>
      </p:sp>
      <p:sp>
        <p:nvSpPr>
          <p:cNvPr id="3" name="Content Placeholder 2"/>
          <p:cNvSpPr>
            <a:spLocks noGrp="1"/>
          </p:cNvSpPr>
          <p:nvPr>
            <p:ph idx="1"/>
          </p:nvPr>
        </p:nvSpPr>
        <p:spPr>
          <a:xfrm>
            <a:off x="179512" y="1052736"/>
            <a:ext cx="8784976" cy="4051437"/>
          </a:xfrm>
        </p:spPr>
        <p:txBody>
          <a:bodyPr/>
          <a:lstStyle/>
          <a:p>
            <a:r>
              <a:rPr lang="en-AU" dirty="0" smtClean="0"/>
              <a:t>Pragmatic </a:t>
            </a:r>
            <a:r>
              <a:rPr lang="en-AU" dirty="0"/>
              <a:t>functions are the ways a person uses language to interact with others. Some pragmatic functions are:</a:t>
            </a:r>
          </a:p>
          <a:p>
            <a:pPr lvl="0"/>
            <a:r>
              <a:rPr lang="en-AU" dirty="0"/>
              <a:t>Request objects, actions and/or attention</a:t>
            </a:r>
          </a:p>
          <a:p>
            <a:pPr lvl="0"/>
            <a:r>
              <a:rPr lang="en-AU" dirty="0"/>
              <a:t>Deny/reject/protest</a:t>
            </a:r>
          </a:p>
          <a:p>
            <a:pPr lvl="0"/>
            <a:r>
              <a:rPr lang="en-AU" dirty="0"/>
              <a:t>Greeting</a:t>
            </a:r>
          </a:p>
          <a:p>
            <a:pPr lvl="0"/>
            <a:r>
              <a:rPr lang="en-AU" dirty="0"/>
              <a:t>Express feelings</a:t>
            </a:r>
          </a:p>
          <a:p>
            <a:pPr lvl="0"/>
            <a:r>
              <a:rPr lang="en-AU" dirty="0"/>
              <a:t>Ask and answer questions</a:t>
            </a:r>
          </a:p>
          <a:p>
            <a:pPr lvl="0"/>
            <a:r>
              <a:rPr lang="en-AU" dirty="0"/>
              <a:t>Give information </a:t>
            </a:r>
          </a:p>
          <a:p>
            <a:pPr lvl="0"/>
            <a:r>
              <a:rPr lang="en-AU" dirty="0"/>
              <a:t>Make comments </a:t>
            </a:r>
          </a:p>
          <a:p>
            <a:endParaRPr lang="en-US"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77758" y="2708920"/>
            <a:ext cx="4766242" cy="4318000"/>
          </a:xfrm>
          <a:prstGeom prst="rect">
            <a:avLst/>
          </a:prstGeom>
        </p:spPr>
      </p:pic>
    </p:spTree>
    <p:extLst>
      <p:ext uri="{BB962C8B-B14F-4D97-AF65-F5344CB8AC3E}">
        <p14:creationId xmlns:p14="http://schemas.microsoft.com/office/powerpoint/2010/main" val="4157025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411760" y="4797152"/>
            <a:ext cx="2835763" cy="1728192"/>
          </a:xfrm>
          <a:prstGeom prst="rect">
            <a:avLst/>
          </a:prstGeom>
        </p:spPr>
      </p:pic>
      <p:sp>
        <p:nvSpPr>
          <p:cNvPr id="2" name="Title 1"/>
          <p:cNvSpPr>
            <a:spLocks noGrp="1"/>
          </p:cNvSpPr>
          <p:nvPr>
            <p:ph type="title"/>
          </p:nvPr>
        </p:nvSpPr>
        <p:spPr>
          <a:xfrm>
            <a:off x="1187624" y="404664"/>
            <a:ext cx="7125113" cy="1368152"/>
          </a:xfrm>
        </p:spPr>
        <p:txBody>
          <a:bodyPr/>
          <a:lstStyle/>
          <a:p>
            <a:pPr algn="ctr"/>
            <a:r>
              <a:rPr lang="en-AU" dirty="0" smtClean="0">
                <a:latin typeface="Eras Bold ITC" pitchFamily="34" charset="0"/>
              </a:rPr>
              <a:t>Communication and Behaviour</a:t>
            </a:r>
            <a:br>
              <a:rPr lang="en-AU" dirty="0" smtClean="0">
                <a:latin typeface="Eras Bold ITC" pitchFamily="34" charset="0"/>
              </a:rPr>
            </a:br>
            <a:r>
              <a:rPr lang="en-AU" dirty="0" smtClean="0">
                <a:latin typeface="Eras Bold ITC" pitchFamily="34" charset="0"/>
              </a:rPr>
              <a:t/>
            </a:r>
            <a:br>
              <a:rPr lang="en-AU" dirty="0" smtClean="0">
                <a:latin typeface="Eras Bold ITC" pitchFamily="34" charset="0"/>
              </a:rPr>
            </a:br>
            <a:r>
              <a:rPr lang="en-AU" sz="1800" i="1" dirty="0" smtClean="0"/>
              <a:t>All </a:t>
            </a:r>
            <a:r>
              <a:rPr lang="en-AU" sz="1800" i="1" dirty="0"/>
              <a:t>student behaviour should be considered to be potentially communicative regardless of the level of complexity.</a:t>
            </a:r>
            <a:r>
              <a:rPr lang="en-AU" sz="1600" i="1" dirty="0"/>
              <a:t> </a:t>
            </a:r>
            <a:br>
              <a:rPr lang="en-AU" sz="1600" i="1" dirty="0"/>
            </a:br>
            <a:endParaRPr lang="en-AU" sz="1600" i="1" dirty="0">
              <a:latin typeface="Eras Bold ITC" pitchFamily="34" charset="0"/>
            </a:endParaRPr>
          </a:p>
        </p:txBody>
      </p:sp>
      <p:sp>
        <p:nvSpPr>
          <p:cNvPr id="3" name="Content Placeholder 2"/>
          <p:cNvSpPr>
            <a:spLocks noGrp="1"/>
          </p:cNvSpPr>
          <p:nvPr>
            <p:ph idx="1"/>
          </p:nvPr>
        </p:nvSpPr>
        <p:spPr>
          <a:xfrm>
            <a:off x="179512" y="1700808"/>
            <a:ext cx="8964488" cy="2880320"/>
          </a:xfrm>
        </p:spPr>
        <p:txBody>
          <a:bodyPr anchor="t">
            <a:normAutofit/>
          </a:bodyPr>
          <a:lstStyle/>
          <a:p>
            <a:pPr marL="0" indent="0">
              <a:buNone/>
            </a:pPr>
            <a:endParaRPr lang="en-AU" sz="1400" dirty="0" smtClean="0"/>
          </a:p>
          <a:p>
            <a:pPr marL="0" indent="0" algn="just">
              <a:buNone/>
            </a:pPr>
            <a:r>
              <a:rPr lang="en-AU" dirty="0" smtClean="0"/>
              <a:t>Communication </a:t>
            </a:r>
            <a:r>
              <a:rPr lang="en-AU" dirty="0"/>
              <a:t>is essentially a social behaviour. Social interactions cannot take place without communication of some sort – verbal or non-verbal (Autistic Children’s Association Of Queensland, 1997). Communication at a basic level is usually for</a:t>
            </a:r>
            <a:r>
              <a:rPr lang="en-AU" dirty="0" smtClean="0"/>
              <a:t>:</a:t>
            </a:r>
          </a:p>
          <a:p>
            <a:pPr marL="0" indent="0" algn="just">
              <a:buNone/>
            </a:pPr>
            <a:endParaRPr lang="en-AU" sz="1400" dirty="0"/>
          </a:p>
          <a:p>
            <a:pPr lvl="0"/>
            <a:r>
              <a:rPr lang="en-AU" dirty="0"/>
              <a:t>Acquisition</a:t>
            </a:r>
          </a:p>
          <a:p>
            <a:pPr lvl="0"/>
            <a:r>
              <a:rPr lang="en-AU" dirty="0"/>
              <a:t>Avoidance/escape </a:t>
            </a:r>
          </a:p>
          <a:p>
            <a:pPr lvl="0"/>
            <a:r>
              <a:rPr lang="en-AU" dirty="0"/>
              <a:t>Social belonging</a:t>
            </a:r>
          </a:p>
          <a:p>
            <a:pPr lvl="0"/>
            <a:r>
              <a:rPr lang="en-AU" dirty="0"/>
              <a:t>Stress/anxiety </a:t>
            </a:r>
          </a:p>
          <a:p>
            <a:pPr lvl="0"/>
            <a:r>
              <a:rPr lang="en-AU" dirty="0" smtClean="0"/>
              <a:t>Attention</a:t>
            </a:r>
            <a:endParaRPr lang="en-AU" dirty="0"/>
          </a:p>
        </p:txBody>
      </p:sp>
      <p:pic>
        <p:nvPicPr>
          <p:cNvPr id="4" name="Picture 3"/>
          <p:cNvPicPr>
            <a:picLocks noChangeAspect="1"/>
          </p:cNvPicPr>
          <p:nvPr/>
        </p:nvPicPr>
        <p:blipFill>
          <a:blip r:embed="rId4"/>
          <a:stretch>
            <a:fillRect/>
          </a:stretch>
        </p:blipFill>
        <p:spPr>
          <a:xfrm>
            <a:off x="5724128" y="4437112"/>
            <a:ext cx="3086100" cy="2184400"/>
          </a:xfrm>
          <a:prstGeom prst="rect">
            <a:avLst/>
          </a:prstGeom>
        </p:spPr>
      </p:pic>
      <p:pic>
        <p:nvPicPr>
          <p:cNvPr id="5" name="Picture 4"/>
          <p:cNvPicPr>
            <a:picLocks noChangeAspect="1"/>
          </p:cNvPicPr>
          <p:nvPr/>
        </p:nvPicPr>
        <p:blipFill>
          <a:blip r:embed="rId5">
            <a:clrChange>
              <a:clrFrom>
                <a:srgbClr val="FFFFFF"/>
              </a:clrFrom>
              <a:clrTo>
                <a:srgbClr val="FFFFFF">
                  <a:alpha val="0"/>
                </a:srgbClr>
              </a:clrTo>
            </a:clrChange>
          </a:blip>
          <a:stretch>
            <a:fillRect/>
          </a:stretch>
        </p:blipFill>
        <p:spPr>
          <a:xfrm>
            <a:off x="4067944" y="3068960"/>
            <a:ext cx="2230635" cy="2061220"/>
          </a:xfrm>
          <a:prstGeom prst="rect">
            <a:avLst/>
          </a:prstGeom>
        </p:spPr>
      </p:pic>
    </p:spTree>
    <p:extLst>
      <p:ext uri="{BB962C8B-B14F-4D97-AF65-F5344CB8AC3E}">
        <p14:creationId xmlns:p14="http://schemas.microsoft.com/office/powerpoint/2010/main" val="263471893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9201"/>
            <a:ext cx="6012160" cy="5858799"/>
          </a:xfrm>
        </p:spPr>
        <p:txBody>
          <a:bodyPr/>
          <a:lstStyle/>
          <a:p>
            <a:pPr algn="just"/>
            <a:r>
              <a:rPr lang="en-AU" dirty="0" smtClean="0"/>
              <a:t>When communication </a:t>
            </a:r>
            <a:r>
              <a:rPr lang="en-AU" dirty="0"/>
              <a:t>needs are </a:t>
            </a:r>
            <a:r>
              <a:rPr lang="en-AU" dirty="0" smtClean="0"/>
              <a:t>unmet negative </a:t>
            </a:r>
            <a:r>
              <a:rPr lang="en-AU" dirty="0"/>
              <a:t>or challenging behaviours can occur. </a:t>
            </a:r>
            <a:endParaRPr lang="en-AU" dirty="0" smtClean="0"/>
          </a:p>
          <a:p>
            <a:pPr algn="just"/>
            <a:r>
              <a:rPr lang="en-AU" dirty="0" smtClean="0"/>
              <a:t>The </a:t>
            </a:r>
            <a:r>
              <a:rPr lang="en-AU" dirty="0"/>
              <a:t>challenge for teachers of non-verbal students with high support needs is to correctly interpret the communicative intent of a behaviour</a:t>
            </a:r>
            <a:r>
              <a:rPr lang="en-AU" dirty="0" smtClean="0"/>
              <a:t>.</a:t>
            </a:r>
            <a:endParaRPr lang="en-AU" dirty="0"/>
          </a:p>
          <a:p>
            <a:pPr algn="just"/>
            <a:r>
              <a:rPr lang="en-AU" dirty="0"/>
              <a:t>The more communicative functions a student can use, the more control they have over their environment and the more involvement they have in meaningful social exchanges with other people.  </a:t>
            </a:r>
            <a:endParaRPr lang="en-AU" dirty="0" smtClean="0"/>
          </a:p>
          <a:p>
            <a:pPr algn="just"/>
            <a:r>
              <a:rPr lang="en-AU" dirty="0" smtClean="0"/>
              <a:t>The </a:t>
            </a:r>
            <a:r>
              <a:rPr lang="en-AU" dirty="0"/>
              <a:t>functions used by students with very early communication skills tend to focus on protesting, requesting and attracting attention and/or fulfilling sensory needs. </a:t>
            </a:r>
          </a:p>
          <a:p>
            <a:endParaRPr lang="en-US" dirty="0"/>
          </a:p>
        </p:txBody>
      </p:sp>
      <p:sp>
        <p:nvSpPr>
          <p:cNvPr id="4" name="Title 1"/>
          <p:cNvSpPr txBox="1">
            <a:spLocks/>
          </p:cNvSpPr>
          <p:nvPr/>
        </p:nvSpPr>
        <p:spPr>
          <a:xfrm>
            <a:off x="971600" y="404664"/>
            <a:ext cx="7125113" cy="5760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AU" dirty="0" smtClean="0">
                <a:latin typeface="Eras Bold ITC" pitchFamily="34" charset="0"/>
              </a:rPr>
              <a:t>Communication and Behaviour</a:t>
            </a:r>
            <a:endParaRPr lang="en-AU" dirty="0">
              <a:latin typeface="Eras Bold ITC"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13249" y="1772816"/>
            <a:ext cx="3030751" cy="3717032"/>
          </a:xfrm>
          <a:prstGeom prst="rect">
            <a:avLst/>
          </a:prstGeom>
        </p:spPr>
      </p:pic>
    </p:spTree>
    <p:extLst>
      <p:ext uri="{BB962C8B-B14F-4D97-AF65-F5344CB8AC3E}">
        <p14:creationId xmlns:p14="http://schemas.microsoft.com/office/powerpoint/2010/main" val="1458941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92480" cy="836712"/>
          </a:xfrm>
        </p:spPr>
        <p:txBody>
          <a:bodyPr/>
          <a:lstStyle/>
          <a:p>
            <a:pPr algn="ctr"/>
            <a:r>
              <a:rPr lang="en-AU" dirty="0" smtClean="0">
                <a:latin typeface="Eras Bold ITC" pitchFamily="34" charset="0"/>
              </a:rPr>
              <a:t>Communication and Autism Spectrum Disorder</a:t>
            </a:r>
            <a:endParaRPr lang="en-AU" dirty="0">
              <a:latin typeface="Eras Bold ITC" pitchFamily="34" charset="0"/>
            </a:endParaRPr>
          </a:p>
        </p:txBody>
      </p:sp>
      <p:sp>
        <p:nvSpPr>
          <p:cNvPr id="3" name="Content Placeholder 2"/>
          <p:cNvSpPr>
            <a:spLocks noGrp="1"/>
          </p:cNvSpPr>
          <p:nvPr>
            <p:ph idx="1"/>
          </p:nvPr>
        </p:nvSpPr>
        <p:spPr>
          <a:xfrm>
            <a:off x="107504" y="836712"/>
            <a:ext cx="9036496" cy="2160240"/>
          </a:xfrm>
        </p:spPr>
        <p:txBody>
          <a:bodyPr anchor="t">
            <a:noAutofit/>
          </a:bodyPr>
          <a:lstStyle/>
          <a:p>
            <a:pPr marL="0" indent="0">
              <a:buNone/>
            </a:pPr>
            <a:r>
              <a:rPr lang="en-AU" dirty="0"/>
              <a:t>Students with ASD typically display significant impairments in three areas, known as the Triad of Impairments (2006, </a:t>
            </a:r>
            <a:r>
              <a:rPr lang="en-US" dirty="0"/>
              <a:t>Australian Government Department of Health and Ageing, para.1)</a:t>
            </a:r>
            <a:r>
              <a:rPr lang="en-AU" dirty="0"/>
              <a:t>: </a:t>
            </a:r>
          </a:p>
          <a:p>
            <a:pPr lvl="0"/>
            <a:r>
              <a:rPr lang="en-AU" dirty="0"/>
              <a:t>Social interaction</a:t>
            </a:r>
          </a:p>
          <a:p>
            <a:pPr lvl="0"/>
            <a:r>
              <a:rPr lang="en-AU" dirty="0"/>
              <a:t>Communication</a:t>
            </a:r>
          </a:p>
          <a:p>
            <a:pPr lvl="0"/>
            <a:r>
              <a:rPr lang="en-AU" dirty="0"/>
              <a:t>Behaviour (limited interests and repetitive behaviours</a:t>
            </a:r>
            <a:r>
              <a:rPr lang="en-AU" dirty="0" smtClean="0"/>
              <a:t>)</a:t>
            </a:r>
          </a:p>
          <a:p>
            <a:pPr lvl="0"/>
            <a:endParaRPr lang="en-AU" dirty="0"/>
          </a:p>
          <a:p>
            <a:pPr marL="0" indent="0">
              <a:buNone/>
            </a:pPr>
            <a:endParaRPr lang="en-AU" sz="1400" dirty="0">
              <a:latin typeface="Lucida Sans Unicode" pitchFamily="34" charset="0"/>
              <a:cs typeface="Lucida Sans Unicode"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59204"/>
            <a:ext cx="9144000" cy="3598796"/>
          </a:xfrm>
          <a:prstGeom prst="rect">
            <a:avLst/>
          </a:prstGeom>
        </p:spPr>
      </p:pic>
    </p:spTree>
    <p:extLst>
      <p:ext uri="{BB962C8B-B14F-4D97-AF65-F5344CB8AC3E}">
        <p14:creationId xmlns:p14="http://schemas.microsoft.com/office/powerpoint/2010/main" val="371983767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8892480" cy="836712"/>
          </a:xfrm>
        </p:spPr>
        <p:txBody>
          <a:bodyPr/>
          <a:lstStyle/>
          <a:p>
            <a:pPr algn="ctr"/>
            <a:r>
              <a:rPr lang="en-AU" dirty="0" smtClean="0">
                <a:latin typeface="Eras Bold ITC" pitchFamily="34" charset="0"/>
              </a:rPr>
              <a:t>Communication and Autism Spectrum Disorder</a:t>
            </a:r>
            <a:endParaRPr lang="en-AU" dirty="0">
              <a:latin typeface="Eras Bold ITC" pitchFamily="34" charset="0"/>
            </a:endParaRPr>
          </a:p>
        </p:txBody>
      </p:sp>
      <p:sp>
        <p:nvSpPr>
          <p:cNvPr id="3" name="Content Placeholder 2"/>
          <p:cNvSpPr>
            <a:spLocks noGrp="1"/>
          </p:cNvSpPr>
          <p:nvPr>
            <p:ph idx="1"/>
          </p:nvPr>
        </p:nvSpPr>
        <p:spPr>
          <a:xfrm>
            <a:off x="107504" y="908720"/>
            <a:ext cx="9036496" cy="2448272"/>
          </a:xfrm>
        </p:spPr>
        <p:txBody>
          <a:bodyPr anchor="t">
            <a:noAutofit/>
          </a:bodyPr>
          <a:lstStyle/>
          <a:p>
            <a:pPr algn="just"/>
            <a:r>
              <a:rPr lang="en-AU" dirty="0" smtClean="0"/>
              <a:t>Verbal </a:t>
            </a:r>
            <a:r>
              <a:rPr lang="en-AU" dirty="0"/>
              <a:t>communication can be difficult for students with ASD. </a:t>
            </a:r>
            <a:endParaRPr lang="en-AU" dirty="0" smtClean="0"/>
          </a:p>
          <a:p>
            <a:pPr algn="just"/>
            <a:r>
              <a:rPr lang="en-AU" dirty="0" smtClean="0"/>
              <a:t>They </a:t>
            </a:r>
            <a:r>
              <a:rPr lang="en-AU" dirty="0"/>
              <a:t>may need assistance in sequencing activities and putting abstract thoughts in a more concrete manner. </a:t>
            </a:r>
            <a:endParaRPr lang="en-AU" dirty="0" smtClean="0"/>
          </a:p>
          <a:p>
            <a:pPr algn="just"/>
            <a:r>
              <a:rPr lang="en-AU" dirty="0" smtClean="0"/>
              <a:t>Frequently </a:t>
            </a:r>
            <a:r>
              <a:rPr lang="en-AU" dirty="0"/>
              <a:t>there is a mismatch between the receptive and expressive skills of students with ASD who are verbal. </a:t>
            </a:r>
            <a:endParaRPr lang="en-AU" dirty="0" smtClean="0"/>
          </a:p>
          <a:p>
            <a:pPr algn="just"/>
            <a:r>
              <a:rPr lang="en-AU" dirty="0" smtClean="0"/>
              <a:t>Comprehension </a:t>
            </a:r>
            <a:r>
              <a:rPr lang="en-AU" dirty="0"/>
              <a:t>difficulties can be less obvious, but just as severe, in those who use complex sentence structures.</a:t>
            </a:r>
          </a:p>
          <a:p>
            <a:pPr marL="0" indent="0">
              <a:buNone/>
            </a:pPr>
            <a:endParaRPr lang="en-AU" sz="1400" dirty="0">
              <a:latin typeface="Lucida Sans Unicode" pitchFamily="34" charset="0"/>
              <a:cs typeface="Lucida Sans Unicode"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675574"/>
            <a:ext cx="9132965" cy="3175410"/>
          </a:xfrm>
          <a:prstGeom prst="rect">
            <a:avLst/>
          </a:prstGeom>
        </p:spPr>
      </p:pic>
    </p:spTree>
    <p:extLst>
      <p:ext uri="{BB962C8B-B14F-4D97-AF65-F5344CB8AC3E}">
        <p14:creationId xmlns:p14="http://schemas.microsoft.com/office/powerpoint/2010/main" val="294414363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9510" y="848341"/>
            <a:ext cx="5604490" cy="924475"/>
          </a:xfrm>
        </p:spPr>
        <p:txBody>
          <a:bodyPr/>
          <a:lstStyle/>
          <a:p>
            <a:pPr algn="ctr"/>
            <a:r>
              <a:rPr lang="en-AU" dirty="0" smtClean="0">
                <a:latin typeface="Eras Bold ITC" pitchFamily="34" charset="0"/>
              </a:rPr>
              <a:t>Developmental Stages of Learning</a:t>
            </a:r>
            <a:endParaRPr lang="en-AU" dirty="0">
              <a:latin typeface="Eras Bold ITC" pitchFamily="34" charset="0"/>
            </a:endParaRPr>
          </a:p>
        </p:txBody>
      </p:sp>
      <p:sp>
        <p:nvSpPr>
          <p:cNvPr id="3" name="Content Placeholder 2"/>
          <p:cNvSpPr>
            <a:spLocks noGrp="1"/>
          </p:cNvSpPr>
          <p:nvPr>
            <p:ph idx="1"/>
          </p:nvPr>
        </p:nvSpPr>
        <p:spPr>
          <a:xfrm>
            <a:off x="3275856" y="1988840"/>
            <a:ext cx="7125112" cy="2592287"/>
          </a:xfrm>
        </p:spPr>
        <p:txBody>
          <a:bodyPr anchor="t">
            <a:noAutofit/>
          </a:bodyPr>
          <a:lstStyle/>
          <a:p>
            <a:pPr>
              <a:buFont typeface="Arial" pitchFamily="34" charset="0"/>
              <a:buChar char="•"/>
            </a:pPr>
            <a:r>
              <a:rPr lang="en-AU" sz="2000" dirty="0" smtClean="0">
                <a:latin typeface="Lucida Sans Unicode" pitchFamily="34" charset="0"/>
                <a:cs typeface="Lucida Sans Unicode" pitchFamily="34" charset="0"/>
              </a:rPr>
              <a:t>4 identified stages of the learning process:</a:t>
            </a:r>
          </a:p>
          <a:p>
            <a:pPr marL="1257300" lvl="2" indent="-457200">
              <a:buFont typeface="+mj-lt"/>
              <a:buAutoNum type="arabicPeriod"/>
            </a:pPr>
            <a:r>
              <a:rPr lang="en-AU" sz="2000" dirty="0" smtClean="0">
                <a:latin typeface="Lucida Sans Unicode" pitchFamily="34" charset="0"/>
                <a:cs typeface="Lucida Sans Unicode" pitchFamily="34" charset="0"/>
              </a:rPr>
              <a:t>Pre-intentional</a:t>
            </a:r>
            <a:endParaRPr lang="en-AU" sz="2000" dirty="0">
              <a:latin typeface="Lucida Sans Unicode" pitchFamily="34" charset="0"/>
              <a:cs typeface="Lucida Sans Unicode" pitchFamily="34" charset="0"/>
            </a:endParaRPr>
          </a:p>
          <a:p>
            <a:pPr marL="1257300" lvl="2" indent="-457200">
              <a:buFont typeface="+mj-lt"/>
              <a:buAutoNum type="arabicPeriod"/>
            </a:pPr>
            <a:r>
              <a:rPr lang="en-AU" sz="2000" dirty="0" smtClean="0">
                <a:latin typeface="Lucida Sans Unicode" pitchFamily="34" charset="0"/>
                <a:cs typeface="Lucida Sans Unicode" pitchFamily="34" charset="0"/>
              </a:rPr>
              <a:t>Intentional</a:t>
            </a:r>
            <a:endParaRPr lang="en-AU" sz="2000" dirty="0">
              <a:latin typeface="Lucida Sans Unicode" pitchFamily="34" charset="0"/>
              <a:cs typeface="Lucida Sans Unicode" pitchFamily="34" charset="0"/>
            </a:endParaRPr>
          </a:p>
          <a:p>
            <a:pPr marL="1257300" lvl="2" indent="-457200">
              <a:buFont typeface="+mj-lt"/>
              <a:buAutoNum type="arabicPeriod"/>
            </a:pPr>
            <a:r>
              <a:rPr lang="en-AU" sz="2000" dirty="0" smtClean="0">
                <a:latin typeface="Lucida Sans Unicode" pitchFamily="34" charset="0"/>
                <a:cs typeface="Lucida Sans Unicode" pitchFamily="34" charset="0"/>
              </a:rPr>
              <a:t>Concrete </a:t>
            </a:r>
            <a:r>
              <a:rPr lang="en-AU" sz="2000" dirty="0">
                <a:latin typeface="Lucida Sans Unicode" pitchFamily="34" charset="0"/>
                <a:cs typeface="Lucida Sans Unicode" pitchFamily="34" charset="0"/>
              </a:rPr>
              <a:t>Symbolic</a:t>
            </a:r>
          </a:p>
          <a:p>
            <a:pPr marL="1257300" lvl="2" indent="-457200">
              <a:buFont typeface="+mj-lt"/>
              <a:buAutoNum type="arabicPeriod"/>
            </a:pPr>
            <a:r>
              <a:rPr lang="en-AU" sz="2000" dirty="0" smtClean="0">
                <a:latin typeface="Lucida Sans Unicode" pitchFamily="34" charset="0"/>
                <a:cs typeface="Lucida Sans Unicode" pitchFamily="34" charset="0"/>
              </a:rPr>
              <a:t>Abstract </a:t>
            </a:r>
            <a:r>
              <a:rPr lang="en-AU" sz="2000" dirty="0">
                <a:latin typeface="Lucida Sans Unicode" pitchFamily="34" charset="0"/>
                <a:cs typeface="Lucida Sans Unicode" pitchFamily="34" charset="0"/>
              </a:rPr>
              <a:t>and Verbal </a:t>
            </a:r>
            <a:r>
              <a:rPr lang="en-AU" sz="2000" dirty="0" smtClean="0">
                <a:latin typeface="Lucida Sans Unicode" pitchFamily="34" charset="0"/>
                <a:cs typeface="Lucida Sans Unicode" pitchFamily="34" charset="0"/>
              </a:rPr>
              <a:t>Symbolic</a:t>
            </a:r>
            <a:endParaRPr lang="en-AU" sz="2000" dirty="0">
              <a:latin typeface="Lucida Sans Unicode" pitchFamily="34" charset="0"/>
              <a:cs typeface="Lucida Sans Unicode" pitchFamily="34" charset="0"/>
            </a:endParaRPr>
          </a:p>
        </p:txBody>
      </p:sp>
      <p:pic>
        <p:nvPicPr>
          <p:cNvPr id="5" name="Picture 4"/>
          <p:cNvPicPr>
            <a:picLocks noChangeAspect="1"/>
          </p:cNvPicPr>
          <p:nvPr/>
        </p:nvPicPr>
        <p:blipFill>
          <a:blip r:embed="rId3"/>
          <a:stretch>
            <a:fillRect/>
          </a:stretch>
        </p:blipFill>
        <p:spPr>
          <a:xfrm>
            <a:off x="-108520" y="0"/>
            <a:ext cx="3417479" cy="6858000"/>
          </a:xfrm>
          <a:prstGeom prst="rect">
            <a:avLst/>
          </a:prstGeom>
        </p:spPr>
      </p:pic>
    </p:spTree>
    <p:extLst>
      <p:ext uri="{BB962C8B-B14F-4D97-AF65-F5344CB8AC3E}">
        <p14:creationId xmlns:p14="http://schemas.microsoft.com/office/powerpoint/2010/main" val="423567254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496944" cy="924475"/>
          </a:xfrm>
        </p:spPr>
        <p:txBody>
          <a:bodyPr/>
          <a:lstStyle/>
          <a:p>
            <a:pPr algn="ctr"/>
            <a:r>
              <a:rPr lang="en-AU" dirty="0">
                <a:latin typeface="Eras Bold ITC" pitchFamily="34" charset="0"/>
              </a:rPr>
              <a:t>English </a:t>
            </a:r>
            <a:r>
              <a:rPr lang="en-AU" dirty="0" smtClean="0">
                <a:latin typeface="Eras Bold ITC" pitchFamily="34" charset="0"/>
              </a:rPr>
              <a:t>Framework Overview </a:t>
            </a:r>
            <a:r>
              <a:rPr lang="en-AU" sz="3000" dirty="0" smtClean="0">
                <a:latin typeface="Eras Bold ITC" pitchFamily="34" charset="0"/>
              </a:rPr>
              <a:t/>
            </a:r>
            <a:br>
              <a:rPr lang="en-AU" sz="3000" dirty="0" smtClean="0">
                <a:latin typeface="Eras Bold ITC" pitchFamily="34" charset="0"/>
              </a:rPr>
            </a:br>
            <a:r>
              <a:rPr lang="en-AU" sz="2400" dirty="0" smtClean="0">
                <a:latin typeface="Eras Bold ITC" pitchFamily="34" charset="0"/>
              </a:rPr>
              <a:t>Developmental Stages within the Document </a:t>
            </a:r>
            <a:r>
              <a:rPr lang="en-AU" sz="1600" i="1" dirty="0" smtClean="0">
                <a:latin typeface="Eras Bold ITC" pitchFamily="34" charset="0"/>
              </a:rPr>
              <a:t>cont.</a:t>
            </a:r>
            <a:endParaRPr lang="en-AU" sz="1600" i="1" dirty="0">
              <a:latin typeface="Eras Bold ITC" pitchFamily="34" charset="0"/>
            </a:endParaRPr>
          </a:p>
        </p:txBody>
      </p:sp>
      <p:sp>
        <p:nvSpPr>
          <p:cNvPr id="3" name="Content Placeholder 2"/>
          <p:cNvSpPr>
            <a:spLocks noGrp="1"/>
          </p:cNvSpPr>
          <p:nvPr>
            <p:ph idx="1"/>
          </p:nvPr>
        </p:nvSpPr>
        <p:spPr>
          <a:xfrm>
            <a:off x="251520" y="1412776"/>
            <a:ext cx="8712968" cy="2845775"/>
          </a:xfrm>
        </p:spPr>
        <p:txBody>
          <a:bodyPr anchor="t">
            <a:noAutofit/>
          </a:bodyPr>
          <a:lstStyle/>
          <a:p>
            <a:pPr marL="0" lvl="0" indent="0">
              <a:buNone/>
            </a:pPr>
            <a:r>
              <a:rPr lang="en-AU" sz="2400" b="1" dirty="0">
                <a:latin typeface="Lucida Sans Unicode" pitchFamily="34" charset="0"/>
                <a:cs typeface="Lucida Sans Unicode" pitchFamily="34" charset="0"/>
              </a:rPr>
              <a:t>Pre-intentional</a:t>
            </a:r>
          </a:p>
          <a:p>
            <a:pPr>
              <a:buFont typeface="Arial" pitchFamily="34" charset="0"/>
              <a:buChar char="•"/>
            </a:pPr>
            <a:r>
              <a:rPr lang="en-AU" sz="2000" dirty="0">
                <a:latin typeface="Lucida Sans Unicode" pitchFamily="34" charset="0"/>
                <a:cs typeface="Lucida Sans Unicode" pitchFamily="34" charset="0"/>
              </a:rPr>
              <a:t>The student’s communication may have no known purpose or meaning, as it is a reflex action. The communication partner has to assign meaning to a non-verbal student’s behaviours and interpret the intention of the behaviour. Behaviours may be </a:t>
            </a:r>
            <a:r>
              <a:rPr lang="en-AU" sz="2000" dirty="0" smtClean="0">
                <a:latin typeface="Lucida Sans Unicode" pitchFamily="34" charset="0"/>
                <a:cs typeface="Lucida Sans Unicode" pitchFamily="34" charset="0"/>
              </a:rPr>
              <a:t>unconventional.</a:t>
            </a:r>
            <a:endParaRPr lang="en-AU" sz="2000" dirty="0">
              <a:latin typeface="Lucida Sans Unicode" pitchFamily="34" charset="0"/>
              <a:cs typeface="Lucida Sans Unicode" pitchFamily="34" charset="0"/>
            </a:endParaRPr>
          </a:p>
        </p:txBody>
      </p:sp>
      <p:pic>
        <p:nvPicPr>
          <p:cNvPr id="5" name="Picture 4"/>
          <p:cNvPicPr>
            <a:picLocks noChangeAspect="1"/>
          </p:cNvPicPr>
          <p:nvPr/>
        </p:nvPicPr>
        <p:blipFill>
          <a:blip r:embed="rId3"/>
          <a:stretch>
            <a:fillRect/>
          </a:stretch>
        </p:blipFill>
        <p:spPr>
          <a:xfrm>
            <a:off x="0" y="3913500"/>
            <a:ext cx="9161210" cy="2944500"/>
          </a:xfrm>
          <a:prstGeom prst="rect">
            <a:avLst/>
          </a:prstGeom>
        </p:spPr>
      </p:pic>
    </p:spTree>
    <p:extLst>
      <p:ext uri="{BB962C8B-B14F-4D97-AF65-F5344CB8AC3E}">
        <p14:creationId xmlns:p14="http://schemas.microsoft.com/office/powerpoint/2010/main" val="383366112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92696"/>
            <a:ext cx="5220072" cy="924475"/>
          </a:xfrm>
        </p:spPr>
        <p:txBody>
          <a:bodyPr/>
          <a:lstStyle/>
          <a:p>
            <a:pPr algn="ctr"/>
            <a:r>
              <a:rPr lang="en-AU" dirty="0" smtClean="0">
                <a:latin typeface="Eras Bold ITC" pitchFamily="34" charset="0"/>
              </a:rPr>
              <a:t>English Framework Overview</a:t>
            </a:r>
            <a:br>
              <a:rPr lang="en-AU" dirty="0" smtClean="0">
                <a:latin typeface="Eras Bold ITC" pitchFamily="34" charset="0"/>
              </a:rPr>
            </a:br>
            <a:r>
              <a:rPr lang="en-AU" sz="2400" dirty="0" smtClean="0">
                <a:latin typeface="Eras Bold ITC" pitchFamily="34" charset="0"/>
              </a:rPr>
              <a:t>Developmental Stages within the Document </a:t>
            </a:r>
            <a:r>
              <a:rPr lang="en-AU" sz="1800" i="1" dirty="0" smtClean="0">
                <a:latin typeface="Eras Bold ITC" pitchFamily="34" charset="0"/>
              </a:rPr>
              <a:t>cont.</a:t>
            </a:r>
            <a:endParaRPr lang="en-AU" sz="1800" i="1" dirty="0">
              <a:latin typeface="Eras Bold ITC" pitchFamily="34" charset="0"/>
            </a:endParaRPr>
          </a:p>
        </p:txBody>
      </p:sp>
      <p:sp>
        <p:nvSpPr>
          <p:cNvPr id="3" name="Content Placeholder 2"/>
          <p:cNvSpPr>
            <a:spLocks noGrp="1"/>
          </p:cNvSpPr>
          <p:nvPr>
            <p:ph idx="1"/>
          </p:nvPr>
        </p:nvSpPr>
        <p:spPr>
          <a:xfrm>
            <a:off x="179512" y="2564904"/>
            <a:ext cx="4968552" cy="3744416"/>
          </a:xfrm>
        </p:spPr>
        <p:txBody>
          <a:bodyPr anchor="t">
            <a:noAutofit/>
          </a:bodyPr>
          <a:lstStyle/>
          <a:p>
            <a:pPr marL="0" lvl="0" indent="0">
              <a:buNone/>
            </a:pPr>
            <a:r>
              <a:rPr lang="en-AU" sz="2400" b="1" dirty="0" smtClean="0">
                <a:latin typeface="Lucida Sans Unicode" pitchFamily="34" charset="0"/>
                <a:cs typeface="Lucida Sans Unicode" pitchFamily="34" charset="0"/>
              </a:rPr>
              <a:t>Intentional</a:t>
            </a:r>
            <a:endParaRPr lang="en-AU" sz="2400" b="1" dirty="0">
              <a:latin typeface="Lucida Sans Unicode" pitchFamily="34" charset="0"/>
              <a:cs typeface="Lucida Sans Unicode" pitchFamily="34" charset="0"/>
            </a:endParaRPr>
          </a:p>
          <a:p>
            <a:pPr>
              <a:buFont typeface="Arial" pitchFamily="34" charset="0"/>
              <a:buChar char="•"/>
            </a:pPr>
            <a:r>
              <a:rPr lang="en-AU" sz="2000" dirty="0">
                <a:latin typeface="Lucida Sans Unicode" pitchFamily="34" charset="0"/>
                <a:cs typeface="Lucida Sans Unicode" pitchFamily="34" charset="0"/>
              </a:rPr>
              <a:t>The student makes a definite attempt to communicate or interact although the intention may not be clear to the communication partner. Behaviours can be unconventional and may escalate if communication needs are not met. </a:t>
            </a:r>
          </a:p>
        </p:txBody>
      </p:sp>
      <p:pic>
        <p:nvPicPr>
          <p:cNvPr id="4" name="Picture 3"/>
          <p:cNvPicPr>
            <a:picLocks noChangeAspect="1"/>
          </p:cNvPicPr>
          <p:nvPr/>
        </p:nvPicPr>
        <p:blipFill>
          <a:blip r:embed="rId3"/>
          <a:stretch>
            <a:fillRect/>
          </a:stretch>
        </p:blipFill>
        <p:spPr>
          <a:xfrm>
            <a:off x="5207679" y="0"/>
            <a:ext cx="3936321" cy="6858000"/>
          </a:xfrm>
          <a:prstGeom prst="rect">
            <a:avLst/>
          </a:prstGeom>
        </p:spPr>
      </p:pic>
    </p:spTree>
    <p:extLst>
      <p:ext uri="{BB962C8B-B14F-4D97-AF65-F5344CB8AC3E}">
        <p14:creationId xmlns:p14="http://schemas.microsoft.com/office/powerpoint/2010/main" val="8747003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5976" y="4793"/>
            <a:ext cx="4460817" cy="924475"/>
          </a:xfrm>
        </p:spPr>
        <p:txBody>
          <a:bodyPr/>
          <a:lstStyle/>
          <a:p>
            <a:pPr algn="ctr"/>
            <a:r>
              <a:rPr lang="en-AU" dirty="0" smtClean="0">
                <a:latin typeface="Eras Bold ITC" pitchFamily="34" charset="0"/>
                <a:cs typeface="Gisha" pitchFamily="34" charset="-79"/>
              </a:rPr>
              <a:t>Outline of the Session</a:t>
            </a:r>
            <a:endParaRPr lang="en-AU" dirty="0">
              <a:latin typeface="Eras Bold ITC" pitchFamily="34" charset="0"/>
              <a:cs typeface="Gisha" pitchFamily="34" charset="-79"/>
            </a:endParaRPr>
          </a:p>
        </p:txBody>
      </p:sp>
      <p:sp>
        <p:nvSpPr>
          <p:cNvPr id="3" name="Content Placeholder 2"/>
          <p:cNvSpPr>
            <a:spLocks noGrp="1"/>
          </p:cNvSpPr>
          <p:nvPr>
            <p:ph idx="1"/>
          </p:nvPr>
        </p:nvSpPr>
        <p:spPr>
          <a:xfrm>
            <a:off x="4248789" y="908720"/>
            <a:ext cx="4895211" cy="3672408"/>
          </a:xfrm>
        </p:spPr>
        <p:txBody>
          <a:bodyPr anchor="t">
            <a:noAutofit/>
          </a:bodyPr>
          <a:lstStyle/>
          <a:p>
            <a:pPr>
              <a:buFont typeface="Arial" pitchFamily="34" charset="0"/>
              <a:buChar char="•"/>
            </a:pPr>
            <a:r>
              <a:rPr lang="en-AU" sz="2000" dirty="0" smtClean="0">
                <a:latin typeface="Lucida Sans Unicode" pitchFamily="34" charset="0"/>
                <a:cs typeface="Lucida Sans Unicode" pitchFamily="34" charset="0"/>
              </a:rPr>
              <a:t>English Framework Overview</a:t>
            </a:r>
          </a:p>
          <a:p>
            <a:pPr>
              <a:buFont typeface="Arial" pitchFamily="34" charset="0"/>
              <a:buChar char="•"/>
            </a:pPr>
            <a:r>
              <a:rPr lang="en-AU" sz="2000" dirty="0" smtClean="0">
                <a:latin typeface="Lucida Sans Unicode" pitchFamily="34" charset="0"/>
                <a:cs typeface="Lucida Sans Unicode" pitchFamily="34" charset="0"/>
              </a:rPr>
              <a:t>Layout of the English Framework</a:t>
            </a:r>
            <a:endParaRPr lang="en-AU" dirty="0" smtClean="0">
              <a:latin typeface="Lucida Sans Unicode" pitchFamily="34" charset="0"/>
              <a:cs typeface="Lucida Sans Unicode" pitchFamily="34" charset="0"/>
            </a:endParaRPr>
          </a:p>
          <a:p>
            <a:pPr>
              <a:buFont typeface="Arial" pitchFamily="34" charset="0"/>
              <a:buChar char="•"/>
            </a:pPr>
            <a:r>
              <a:rPr lang="en-AU" sz="2000" dirty="0" smtClean="0">
                <a:latin typeface="Lucida Sans Unicode" pitchFamily="34" charset="0"/>
                <a:cs typeface="Lucida Sans Unicode" pitchFamily="34" charset="0"/>
              </a:rPr>
              <a:t>Purpose </a:t>
            </a:r>
            <a:r>
              <a:rPr lang="en-AU" sz="2000" dirty="0">
                <a:latin typeface="Lucida Sans Unicode" pitchFamily="34" charset="0"/>
                <a:cs typeface="Lucida Sans Unicode" pitchFamily="34" charset="0"/>
              </a:rPr>
              <a:t>of the </a:t>
            </a:r>
            <a:r>
              <a:rPr lang="en-AU" sz="2000" dirty="0" smtClean="0">
                <a:latin typeface="Lucida Sans Unicode" pitchFamily="34" charset="0"/>
                <a:cs typeface="Lucida Sans Unicode" pitchFamily="34" charset="0"/>
              </a:rPr>
              <a:t>document</a:t>
            </a:r>
          </a:p>
          <a:p>
            <a:pPr>
              <a:buFont typeface="Arial" pitchFamily="34" charset="0"/>
              <a:buChar char="•"/>
            </a:pPr>
            <a:r>
              <a:rPr lang="en-AU" sz="2000" dirty="0" smtClean="0">
                <a:latin typeface="Lucida Sans Unicode" pitchFamily="34" charset="0"/>
                <a:cs typeface="Lucida Sans Unicode" pitchFamily="34" charset="0"/>
              </a:rPr>
              <a:t>Links </a:t>
            </a:r>
            <a:r>
              <a:rPr lang="en-AU" sz="2000" dirty="0">
                <a:latin typeface="Lucida Sans Unicode" pitchFamily="34" charset="0"/>
                <a:cs typeface="Lucida Sans Unicode" pitchFamily="34" charset="0"/>
              </a:rPr>
              <a:t>to the </a:t>
            </a:r>
            <a:r>
              <a:rPr lang="en-AU" sz="2000" dirty="0" smtClean="0">
                <a:latin typeface="Lucida Sans Unicode" pitchFamily="34" charset="0"/>
                <a:cs typeface="Lucida Sans Unicode" pitchFamily="34" charset="0"/>
              </a:rPr>
              <a:t>Curriculum</a:t>
            </a:r>
          </a:p>
          <a:p>
            <a:pPr>
              <a:buFont typeface="Arial" pitchFamily="34" charset="0"/>
              <a:buChar char="•"/>
            </a:pPr>
            <a:r>
              <a:rPr lang="en-AU" sz="2000" dirty="0" smtClean="0">
                <a:latin typeface="Lucida Sans Unicode" pitchFamily="34" charset="0"/>
                <a:cs typeface="Lucida Sans Unicode" pitchFamily="34" charset="0"/>
              </a:rPr>
              <a:t>Understanding </a:t>
            </a:r>
            <a:r>
              <a:rPr lang="en-AU" sz="2000" dirty="0">
                <a:latin typeface="Lucida Sans Unicode" pitchFamily="34" charset="0"/>
                <a:cs typeface="Lucida Sans Unicode" pitchFamily="34" charset="0"/>
              </a:rPr>
              <a:t>the English Framework </a:t>
            </a:r>
            <a:endParaRPr lang="en-AU" sz="2000" dirty="0" smtClean="0">
              <a:latin typeface="Lucida Sans Unicode" pitchFamily="34" charset="0"/>
              <a:cs typeface="Lucida Sans Unicode" pitchFamily="34" charset="0"/>
            </a:endParaRPr>
          </a:p>
          <a:p>
            <a:pPr lvl="1">
              <a:buFont typeface="Arial" pitchFamily="34" charset="0"/>
              <a:buChar char="•"/>
            </a:pPr>
            <a:r>
              <a:rPr lang="en-AU" dirty="0" smtClean="0">
                <a:latin typeface="Lucida Sans Unicode" pitchFamily="34" charset="0"/>
                <a:cs typeface="Lucida Sans Unicode" pitchFamily="34" charset="0"/>
              </a:rPr>
              <a:t>Communication </a:t>
            </a:r>
            <a:r>
              <a:rPr lang="en-AU" dirty="0">
                <a:latin typeface="Lucida Sans Unicode" pitchFamily="34" charset="0"/>
                <a:cs typeface="Lucida Sans Unicode" pitchFamily="34" charset="0"/>
              </a:rPr>
              <a:t>and </a:t>
            </a:r>
            <a:r>
              <a:rPr lang="en-AU" dirty="0" smtClean="0">
                <a:latin typeface="Lucida Sans Unicode" pitchFamily="34" charset="0"/>
                <a:cs typeface="Lucida Sans Unicode" pitchFamily="34" charset="0"/>
              </a:rPr>
              <a:t>English</a:t>
            </a:r>
          </a:p>
          <a:p>
            <a:pPr lvl="1">
              <a:buFont typeface="Arial" pitchFamily="34" charset="0"/>
              <a:buChar char="•"/>
            </a:pPr>
            <a:r>
              <a:rPr lang="en-AU" dirty="0" smtClean="0">
                <a:latin typeface="Lucida Sans Unicode" pitchFamily="34" charset="0"/>
                <a:cs typeface="Lucida Sans Unicode" pitchFamily="34" charset="0"/>
              </a:rPr>
              <a:t>Communication </a:t>
            </a:r>
            <a:r>
              <a:rPr lang="en-AU" dirty="0">
                <a:latin typeface="Lucida Sans Unicode" pitchFamily="34" charset="0"/>
                <a:cs typeface="Lucida Sans Unicode" pitchFamily="34" charset="0"/>
              </a:rPr>
              <a:t>and </a:t>
            </a:r>
            <a:r>
              <a:rPr lang="en-AU" dirty="0" smtClean="0">
                <a:latin typeface="Lucida Sans Unicode" pitchFamily="34" charset="0"/>
                <a:cs typeface="Lucida Sans Unicode" pitchFamily="34" charset="0"/>
              </a:rPr>
              <a:t>Behaviour</a:t>
            </a:r>
          </a:p>
          <a:p>
            <a:pPr lvl="1">
              <a:buFont typeface="Arial" pitchFamily="34" charset="0"/>
              <a:buChar char="•"/>
            </a:pPr>
            <a:r>
              <a:rPr lang="en-AU" dirty="0" smtClean="0">
                <a:latin typeface="Lucida Sans Unicode" pitchFamily="34" charset="0"/>
                <a:cs typeface="Lucida Sans Unicode" pitchFamily="34" charset="0"/>
              </a:rPr>
              <a:t>Communication </a:t>
            </a:r>
            <a:r>
              <a:rPr lang="en-AU" dirty="0">
                <a:latin typeface="Lucida Sans Unicode" pitchFamily="34" charset="0"/>
                <a:cs typeface="Lucida Sans Unicode" pitchFamily="34" charset="0"/>
              </a:rPr>
              <a:t>and Autism Spectrum </a:t>
            </a:r>
            <a:r>
              <a:rPr lang="en-AU" dirty="0" smtClean="0">
                <a:latin typeface="Lucida Sans Unicode" pitchFamily="34" charset="0"/>
                <a:cs typeface="Lucida Sans Unicode" pitchFamily="34" charset="0"/>
              </a:rPr>
              <a:t>Disorder</a:t>
            </a:r>
          </a:p>
          <a:p>
            <a:pPr>
              <a:buFont typeface="Arial" pitchFamily="34" charset="0"/>
              <a:buChar char="•"/>
            </a:pPr>
            <a:r>
              <a:rPr lang="en-AU" sz="2000" dirty="0" smtClean="0">
                <a:latin typeface="Lucida Sans Unicode" pitchFamily="34" charset="0"/>
                <a:cs typeface="Lucida Sans Unicode" pitchFamily="34" charset="0"/>
              </a:rPr>
              <a:t>Developmental </a:t>
            </a:r>
            <a:r>
              <a:rPr lang="en-AU" sz="2000" dirty="0">
                <a:latin typeface="Lucida Sans Unicode" pitchFamily="34" charset="0"/>
                <a:cs typeface="Lucida Sans Unicode" pitchFamily="34" charset="0"/>
              </a:rPr>
              <a:t>Stages of </a:t>
            </a:r>
            <a:r>
              <a:rPr lang="en-AU" sz="2000" dirty="0" smtClean="0">
                <a:latin typeface="Lucida Sans Unicode" pitchFamily="34" charset="0"/>
                <a:cs typeface="Lucida Sans Unicode" pitchFamily="34" charset="0"/>
              </a:rPr>
              <a:t>Learning</a:t>
            </a:r>
          </a:p>
          <a:p>
            <a:pPr>
              <a:buFont typeface="Arial" pitchFamily="34" charset="0"/>
              <a:buChar char="•"/>
            </a:pPr>
            <a:r>
              <a:rPr lang="en-AU" sz="2000" dirty="0" smtClean="0">
                <a:latin typeface="Lucida Sans Unicode" pitchFamily="34" charset="0"/>
                <a:cs typeface="Lucida Sans Unicode" pitchFamily="34" charset="0"/>
              </a:rPr>
              <a:t>The </a:t>
            </a:r>
            <a:r>
              <a:rPr lang="en-AU" sz="2000" dirty="0">
                <a:latin typeface="Lucida Sans Unicode" pitchFamily="34" charset="0"/>
                <a:cs typeface="Lucida Sans Unicode" pitchFamily="34" charset="0"/>
              </a:rPr>
              <a:t>Teaching and Learning </a:t>
            </a:r>
            <a:r>
              <a:rPr lang="en-AU" sz="2000" dirty="0" smtClean="0">
                <a:latin typeface="Lucida Sans Unicode" pitchFamily="34" charset="0"/>
                <a:cs typeface="Lucida Sans Unicode" pitchFamily="34" charset="0"/>
              </a:rPr>
              <a:t>Cycle</a:t>
            </a:r>
          </a:p>
          <a:p>
            <a:pPr>
              <a:buFont typeface="Arial" pitchFamily="34" charset="0"/>
              <a:buChar char="•"/>
            </a:pPr>
            <a:r>
              <a:rPr lang="en-AU" sz="2000" dirty="0" smtClean="0">
                <a:latin typeface="Lucida Sans Unicode" pitchFamily="34" charset="0"/>
                <a:cs typeface="Lucida Sans Unicode" pitchFamily="34" charset="0"/>
              </a:rPr>
              <a:t>SMART </a:t>
            </a:r>
            <a:r>
              <a:rPr lang="en-AU" sz="2000" dirty="0">
                <a:latin typeface="Lucida Sans Unicode" pitchFamily="34" charset="0"/>
                <a:cs typeface="Lucida Sans Unicode" pitchFamily="34" charset="0"/>
              </a:rPr>
              <a:t>Goals </a:t>
            </a:r>
          </a:p>
          <a:p>
            <a:pPr>
              <a:buFont typeface="Arial" pitchFamily="34" charset="0"/>
              <a:buChar char="•"/>
            </a:pPr>
            <a:endParaRPr lang="en-AU" sz="2000" dirty="0" smtClean="0">
              <a:latin typeface="Lucida Sans Unicode" pitchFamily="34" charset="0"/>
              <a:cs typeface="Lucida Sans Unicode" pitchFamily="34" charset="0"/>
            </a:endParaRPr>
          </a:p>
        </p:txBody>
      </p:sp>
      <p:pic>
        <p:nvPicPr>
          <p:cNvPr id="6" name="Picture 5"/>
          <p:cNvPicPr>
            <a:picLocks noChangeAspect="1"/>
          </p:cNvPicPr>
          <p:nvPr/>
        </p:nvPicPr>
        <p:blipFill>
          <a:blip r:embed="rId3"/>
          <a:stretch>
            <a:fillRect/>
          </a:stretch>
        </p:blipFill>
        <p:spPr>
          <a:xfrm>
            <a:off x="0" y="-99391"/>
            <a:ext cx="4139821" cy="6952554"/>
          </a:xfrm>
          <a:prstGeom prst="rect">
            <a:avLst/>
          </a:prstGeom>
        </p:spPr>
      </p:pic>
    </p:spTree>
    <p:extLst>
      <p:ext uri="{BB962C8B-B14F-4D97-AF65-F5344CB8AC3E}">
        <p14:creationId xmlns:p14="http://schemas.microsoft.com/office/powerpoint/2010/main" val="178223929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08912" cy="924475"/>
          </a:xfrm>
        </p:spPr>
        <p:txBody>
          <a:bodyPr/>
          <a:lstStyle/>
          <a:p>
            <a:pPr algn="ctr"/>
            <a:r>
              <a:rPr lang="en-AU" dirty="0">
                <a:latin typeface="Eras Bold ITC" pitchFamily="34" charset="0"/>
              </a:rPr>
              <a:t>English </a:t>
            </a:r>
            <a:r>
              <a:rPr lang="en-AU" dirty="0" smtClean="0">
                <a:latin typeface="Eras Bold ITC" pitchFamily="34" charset="0"/>
              </a:rPr>
              <a:t>Framework Overview</a:t>
            </a:r>
            <a:r>
              <a:rPr lang="en-AU" sz="3000" dirty="0" smtClean="0">
                <a:latin typeface="Eras Bold ITC" pitchFamily="34" charset="0"/>
              </a:rPr>
              <a:t/>
            </a:r>
            <a:br>
              <a:rPr lang="en-AU" sz="3000" dirty="0" smtClean="0">
                <a:latin typeface="Eras Bold ITC" pitchFamily="34" charset="0"/>
              </a:rPr>
            </a:br>
            <a:r>
              <a:rPr lang="en-AU" sz="2400" dirty="0" smtClean="0">
                <a:latin typeface="Eras Bold ITC" pitchFamily="34" charset="0"/>
              </a:rPr>
              <a:t>Developmental </a:t>
            </a:r>
            <a:r>
              <a:rPr lang="en-AU" sz="2400" dirty="0">
                <a:latin typeface="Eras Bold ITC" pitchFamily="34" charset="0"/>
              </a:rPr>
              <a:t>Stages within the Document </a:t>
            </a:r>
            <a:r>
              <a:rPr lang="en-AU" sz="1800" i="1" dirty="0">
                <a:latin typeface="Eras Bold ITC" pitchFamily="34" charset="0"/>
              </a:rPr>
              <a:t>cont.</a:t>
            </a:r>
            <a:endParaRPr lang="en-AU" sz="1800" i="1" dirty="0">
              <a:latin typeface="Kristen ITC" pitchFamily="66" charset="0"/>
            </a:endParaRPr>
          </a:p>
        </p:txBody>
      </p:sp>
      <p:sp>
        <p:nvSpPr>
          <p:cNvPr id="3" name="Content Placeholder 2"/>
          <p:cNvSpPr>
            <a:spLocks noGrp="1"/>
          </p:cNvSpPr>
          <p:nvPr>
            <p:ph idx="1"/>
          </p:nvPr>
        </p:nvSpPr>
        <p:spPr>
          <a:xfrm>
            <a:off x="179512" y="1268760"/>
            <a:ext cx="8712968" cy="3925895"/>
          </a:xfrm>
        </p:spPr>
        <p:txBody>
          <a:bodyPr anchor="t">
            <a:noAutofit/>
          </a:bodyPr>
          <a:lstStyle/>
          <a:p>
            <a:pPr marL="0" lvl="0" indent="0">
              <a:buNone/>
            </a:pPr>
            <a:r>
              <a:rPr lang="en-AU" sz="2400" b="1" dirty="0" smtClean="0">
                <a:latin typeface="Lucida Sans Unicode" pitchFamily="34" charset="0"/>
                <a:cs typeface="Lucida Sans Unicode" pitchFamily="34" charset="0"/>
              </a:rPr>
              <a:t>Concrete </a:t>
            </a:r>
            <a:r>
              <a:rPr lang="en-AU" sz="2400" b="1" dirty="0">
                <a:latin typeface="Lucida Sans Unicode" pitchFamily="34" charset="0"/>
                <a:cs typeface="Lucida Sans Unicode" pitchFamily="34" charset="0"/>
              </a:rPr>
              <a:t>Symbolic</a:t>
            </a:r>
          </a:p>
          <a:p>
            <a:pPr algn="just">
              <a:buFont typeface="Arial" pitchFamily="34" charset="0"/>
              <a:buChar char="•"/>
            </a:pPr>
            <a:r>
              <a:rPr lang="en-AU" sz="2000" dirty="0">
                <a:latin typeface="Lucida Sans Unicode" pitchFamily="34" charset="0"/>
                <a:cs typeface="Lucida Sans Unicode" pitchFamily="34" charset="0"/>
              </a:rPr>
              <a:t>The student uses the environment to add meaning to their communication. The intention to communicate is clear; the student engages with a communication partner on a one to one basis. Communication is within a context set in the ‘here and now’. The student uses real objects, object symbols, photos, pictures, signs or gestures, even some words and word combinations. The teacher usually directs the student’s interest at this level</a:t>
            </a:r>
            <a:r>
              <a:rPr lang="en-AU" sz="2000" dirty="0" smtClean="0">
                <a:latin typeface="Lucida Sans Unicode" pitchFamily="34" charset="0"/>
                <a:cs typeface="Lucida Sans Unicode" pitchFamily="34" charset="0"/>
              </a:rPr>
              <a:t>.</a:t>
            </a:r>
            <a:endParaRPr lang="en-AU" sz="2000" dirty="0">
              <a:latin typeface="Lucida Sans Unicode" pitchFamily="34" charset="0"/>
              <a:cs typeface="Lucida Sans Unicode" pitchFamily="34" charset="0"/>
            </a:endParaRPr>
          </a:p>
        </p:txBody>
      </p:sp>
      <p:pic>
        <p:nvPicPr>
          <p:cNvPr id="7" name="Picture 6"/>
          <p:cNvPicPr>
            <a:picLocks noChangeAspect="1"/>
          </p:cNvPicPr>
          <p:nvPr/>
        </p:nvPicPr>
        <p:blipFill>
          <a:blip r:embed="rId3"/>
          <a:stretch>
            <a:fillRect/>
          </a:stretch>
        </p:blipFill>
        <p:spPr>
          <a:xfrm>
            <a:off x="-43294" y="4653136"/>
            <a:ext cx="9264862" cy="2331720"/>
          </a:xfrm>
          <a:prstGeom prst="rect">
            <a:avLst/>
          </a:prstGeom>
        </p:spPr>
      </p:pic>
    </p:spTree>
    <p:extLst>
      <p:ext uri="{BB962C8B-B14F-4D97-AF65-F5344CB8AC3E}">
        <p14:creationId xmlns:p14="http://schemas.microsoft.com/office/powerpoint/2010/main" val="194488853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6311" y="476672"/>
            <a:ext cx="5637689" cy="924475"/>
          </a:xfrm>
        </p:spPr>
        <p:txBody>
          <a:bodyPr/>
          <a:lstStyle/>
          <a:p>
            <a:pPr algn="ctr"/>
            <a:r>
              <a:rPr lang="en-AU" dirty="0" smtClean="0">
                <a:latin typeface="Eras Bold ITC" pitchFamily="34" charset="0"/>
              </a:rPr>
              <a:t>English Framework Overview </a:t>
            </a:r>
            <a:r>
              <a:rPr lang="en-AU" sz="3000" dirty="0" smtClean="0">
                <a:latin typeface="Eras Bold ITC" pitchFamily="34" charset="0"/>
              </a:rPr>
              <a:t/>
            </a:r>
            <a:br>
              <a:rPr lang="en-AU" sz="3000" dirty="0" smtClean="0">
                <a:latin typeface="Eras Bold ITC" pitchFamily="34" charset="0"/>
              </a:rPr>
            </a:br>
            <a:r>
              <a:rPr lang="en-AU" sz="2400" dirty="0" smtClean="0">
                <a:latin typeface="Eras Bold ITC" pitchFamily="34" charset="0"/>
              </a:rPr>
              <a:t>Developmental Stages within the Document </a:t>
            </a:r>
            <a:r>
              <a:rPr lang="en-AU" sz="1800" i="1" dirty="0" smtClean="0">
                <a:latin typeface="Eras Bold ITC" pitchFamily="34" charset="0"/>
              </a:rPr>
              <a:t>cont.</a:t>
            </a:r>
            <a:endParaRPr lang="en-AU" sz="1800" i="1" dirty="0">
              <a:latin typeface="Eras Bold ITC" pitchFamily="34" charset="0"/>
            </a:endParaRPr>
          </a:p>
        </p:txBody>
      </p:sp>
      <p:sp>
        <p:nvSpPr>
          <p:cNvPr id="3" name="Content Placeholder 2"/>
          <p:cNvSpPr>
            <a:spLocks noGrp="1"/>
          </p:cNvSpPr>
          <p:nvPr>
            <p:ph idx="1"/>
          </p:nvPr>
        </p:nvSpPr>
        <p:spPr>
          <a:xfrm>
            <a:off x="3635896" y="2089731"/>
            <a:ext cx="5328592" cy="4780875"/>
          </a:xfrm>
        </p:spPr>
        <p:txBody>
          <a:bodyPr anchor="t">
            <a:noAutofit/>
          </a:bodyPr>
          <a:lstStyle/>
          <a:p>
            <a:pPr marL="0" lvl="0" indent="0">
              <a:buNone/>
            </a:pPr>
            <a:r>
              <a:rPr lang="en-AU" sz="2400" b="1" dirty="0">
                <a:latin typeface="Lucida Sans Unicode" pitchFamily="34" charset="0"/>
                <a:cs typeface="Lucida Sans Unicode" pitchFamily="34" charset="0"/>
              </a:rPr>
              <a:t>Abstract and Verbal Symbolic</a:t>
            </a:r>
          </a:p>
          <a:p>
            <a:pPr algn="just">
              <a:buFont typeface="Arial" pitchFamily="34" charset="0"/>
              <a:buChar char="•"/>
            </a:pPr>
            <a:r>
              <a:rPr lang="en-AU" sz="2000" dirty="0">
                <a:latin typeface="Lucida Sans Unicode" pitchFamily="34" charset="0"/>
                <a:cs typeface="Lucida Sans Unicode" pitchFamily="34" charset="0"/>
              </a:rPr>
              <a:t>The student successfully uses verbal and/or non-verbal communication systems to engage a communication partner. They may regularly use multi-modal systems of symbols, signing, gestures and/or vocalisations. Communication can be out of context: people and events may not be present at the time (abstract). The student uses more spontaneous, conventional methods to communicate.  The student usually initiates interest at this level</a:t>
            </a:r>
            <a:r>
              <a:rPr lang="en-AU" sz="2000" dirty="0" smtClean="0">
                <a:latin typeface="Lucida Sans Unicode" pitchFamily="34" charset="0"/>
                <a:cs typeface="Lucida Sans Unicode" pitchFamily="34" charset="0"/>
              </a:rPr>
              <a:t>.</a:t>
            </a:r>
            <a:endParaRPr lang="en-AU" sz="2000" dirty="0">
              <a:latin typeface="Lucida Sans Unicode" pitchFamily="34" charset="0"/>
              <a:cs typeface="Lucida Sans Unicode" pitchFamily="34" charset="0"/>
            </a:endParaRPr>
          </a:p>
        </p:txBody>
      </p:sp>
      <p:pic>
        <p:nvPicPr>
          <p:cNvPr id="7" name="Picture 6"/>
          <p:cNvPicPr>
            <a:picLocks noChangeAspect="1"/>
          </p:cNvPicPr>
          <p:nvPr/>
        </p:nvPicPr>
        <p:blipFill>
          <a:blip r:embed="rId3"/>
          <a:stretch>
            <a:fillRect/>
          </a:stretch>
        </p:blipFill>
        <p:spPr>
          <a:xfrm>
            <a:off x="0" y="0"/>
            <a:ext cx="3371850" cy="6858000"/>
          </a:xfrm>
          <a:prstGeom prst="rect">
            <a:avLst/>
          </a:prstGeom>
        </p:spPr>
      </p:pic>
    </p:spTree>
    <p:extLst>
      <p:ext uri="{BB962C8B-B14F-4D97-AF65-F5344CB8AC3E}">
        <p14:creationId xmlns:p14="http://schemas.microsoft.com/office/powerpoint/2010/main" val="98924892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0"/>
            <a:ext cx="6624736" cy="924475"/>
          </a:xfrm>
        </p:spPr>
        <p:txBody>
          <a:bodyPr/>
          <a:lstStyle/>
          <a:p>
            <a:r>
              <a:rPr lang="en-US" sz="3000" dirty="0" smtClean="0">
                <a:latin typeface="Eras Bold ITC" pitchFamily="34" charset="0"/>
              </a:rPr>
              <a:t>The Teaching and Learning Cycle</a:t>
            </a:r>
            <a:endParaRPr lang="en-US" sz="3000" dirty="0">
              <a:latin typeface="Eras Bold ITC" pitchFamily="34" charset="0"/>
            </a:endParaRPr>
          </a:p>
        </p:txBody>
      </p:sp>
      <p:sp>
        <p:nvSpPr>
          <p:cNvPr id="3" name="Oval 2"/>
          <p:cNvSpPr/>
          <p:nvPr/>
        </p:nvSpPr>
        <p:spPr>
          <a:xfrm>
            <a:off x="2987824" y="2132856"/>
            <a:ext cx="3528392" cy="331236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Ongoing </a:t>
            </a:r>
          </a:p>
          <a:p>
            <a:pPr algn="ctr"/>
            <a:r>
              <a:rPr lang="en-US" dirty="0" smtClean="0"/>
              <a:t>evaluation</a:t>
            </a:r>
            <a:endParaRPr lang="en-US" dirty="0"/>
          </a:p>
        </p:txBody>
      </p:sp>
      <p:sp>
        <p:nvSpPr>
          <p:cNvPr id="5" name="Oval 4"/>
          <p:cNvSpPr/>
          <p:nvPr/>
        </p:nvSpPr>
        <p:spPr>
          <a:xfrm>
            <a:off x="6516216" y="908720"/>
            <a:ext cx="2448272" cy="237626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What do I want my students to learn?</a:t>
            </a:r>
            <a:endParaRPr lang="en-US" dirty="0"/>
          </a:p>
        </p:txBody>
      </p:sp>
      <p:sp>
        <p:nvSpPr>
          <p:cNvPr id="6" name="Oval 5"/>
          <p:cNvSpPr/>
          <p:nvPr/>
        </p:nvSpPr>
        <p:spPr>
          <a:xfrm>
            <a:off x="6516216" y="4221088"/>
            <a:ext cx="2448272" cy="237626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How will my students get there?</a:t>
            </a:r>
            <a:endParaRPr lang="en-US" dirty="0"/>
          </a:p>
        </p:txBody>
      </p:sp>
      <p:sp>
        <p:nvSpPr>
          <p:cNvPr id="7" name="Oval 6"/>
          <p:cNvSpPr/>
          <p:nvPr/>
        </p:nvSpPr>
        <p:spPr>
          <a:xfrm>
            <a:off x="395536" y="4149080"/>
            <a:ext cx="2448272" cy="237626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How do I know when my students get there?</a:t>
            </a:r>
            <a:endParaRPr lang="en-US" dirty="0"/>
          </a:p>
        </p:txBody>
      </p:sp>
      <p:sp>
        <p:nvSpPr>
          <p:cNvPr id="8" name="Oval 7"/>
          <p:cNvSpPr/>
          <p:nvPr/>
        </p:nvSpPr>
        <p:spPr>
          <a:xfrm>
            <a:off x="395536" y="908720"/>
            <a:ext cx="2448272" cy="237626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Where are my students now?</a:t>
            </a:r>
            <a:endParaRPr lang="en-US" dirty="0"/>
          </a:p>
        </p:txBody>
      </p:sp>
      <p:sp>
        <p:nvSpPr>
          <p:cNvPr id="10" name="Circular Arrow 9"/>
          <p:cNvSpPr/>
          <p:nvPr/>
        </p:nvSpPr>
        <p:spPr>
          <a:xfrm>
            <a:off x="3563888" y="1412776"/>
            <a:ext cx="720080" cy="1296144"/>
          </a:xfrm>
          <a:prstGeom prst="circularArrow">
            <a:avLst>
              <a:gd name="adj1" fmla="val 12500"/>
              <a:gd name="adj2" fmla="val 937641"/>
              <a:gd name="adj3" fmla="val 20457681"/>
              <a:gd name="adj4" fmla="val 742568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Circular Arrow 11"/>
          <p:cNvSpPr/>
          <p:nvPr/>
        </p:nvSpPr>
        <p:spPr>
          <a:xfrm rot="5400000">
            <a:off x="6516216" y="2924944"/>
            <a:ext cx="720080" cy="1296144"/>
          </a:xfrm>
          <a:prstGeom prst="circularArrow">
            <a:avLst>
              <a:gd name="adj1" fmla="val 12500"/>
              <a:gd name="adj2" fmla="val 937641"/>
              <a:gd name="adj3" fmla="val 20457681"/>
              <a:gd name="adj4" fmla="val 742568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Circular Arrow 12"/>
          <p:cNvSpPr/>
          <p:nvPr/>
        </p:nvSpPr>
        <p:spPr>
          <a:xfrm rot="11381711">
            <a:off x="4603990" y="5064553"/>
            <a:ext cx="720080" cy="1296144"/>
          </a:xfrm>
          <a:prstGeom prst="circularArrow">
            <a:avLst>
              <a:gd name="adj1" fmla="val 12500"/>
              <a:gd name="adj2" fmla="val 937641"/>
              <a:gd name="adj3" fmla="val 20457681"/>
              <a:gd name="adj4" fmla="val 742568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Circular Arrow 13"/>
          <p:cNvSpPr/>
          <p:nvPr/>
        </p:nvSpPr>
        <p:spPr>
          <a:xfrm rot="16621821">
            <a:off x="2234931" y="3145574"/>
            <a:ext cx="720080" cy="1296144"/>
          </a:xfrm>
          <a:prstGeom prst="circularArrow">
            <a:avLst>
              <a:gd name="adj1" fmla="val 12500"/>
              <a:gd name="adj2" fmla="val 937641"/>
              <a:gd name="adj3" fmla="val 20457681"/>
              <a:gd name="adj4" fmla="val 742568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19" name="Straight Arrow Connector 18"/>
          <p:cNvCxnSpPr/>
          <p:nvPr/>
        </p:nvCxnSpPr>
        <p:spPr>
          <a:xfrm flipH="1" flipV="1">
            <a:off x="3779912" y="2492896"/>
            <a:ext cx="360040" cy="576064"/>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flipV="1">
            <a:off x="4427984" y="2204864"/>
            <a:ext cx="144016" cy="720080"/>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5004048" y="2276872"/>
            <a:ext cx="216024" cy="648072"/>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5364088" y="2708920"/>
            <a:ext cx="504056" cy="504056"/>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flipV="1">
            <a:off x="3203848" y="2996952"/>
            <a:ext cx="648072" cy="360040"/>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H="1">
            <a:off x="3059832" y="3717032"/>
            <a:ext cx="720080" cy="216024"/>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H="1">
            <a:off x="3347864" y="4149080"/>
            <a:ext cx="576064" cy="504056"/>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a:off x="3923928" y="4581128"/>
            <a:ext cx="432048" cy="648072"/>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4716016" y="4653136"/>
            <a:ext cx="72008" cy="792088"/>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5220072" y="4581128"/>
            <a:ext cx="432048" cy="648072"/>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5508104" y="4149080"/>
            <a:ext cx="720080" cy="360040"/>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9" name="Straight Arrow Connector 48"/>
          <p:cNvCxnSpPr/>
          <p:nvPr/>
        </p:nvCxnSpPr>
        <p:spPr>
          <a:xfrm flipV="1">
            <a:off x="5580112" y="3429000"/>
            <a:ext cx="792088" cy="288032"/>
          </a:xfrm>
          <a:prstGeom prst="straightConnector1">
            <a:avLst/>
          </a:prstGeom>
          <a:ln w="76200" cmpd="sng">
            <a:solidFill>
              <a:schemeClr val="accent1">
                <a:lumMod val="50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634401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140968"/>
            <a:ext cx="7883035" cy="924475"/>
          </a:xfrm>
        </p:spPr>
        <p:txBody>
          <a:bodyPr/>
          <a:lstStyle/>
          <a:p>
            <a:pPr algn="ctr"/>
            <a:r>
              <a:rPr lang="en-AU" sz="2400" dirty="0" smtClean="0">
                <a:latin typeface="Eras Bold ITC" pitchFamily="34" charset="0"/>
              </a:rPr>
              <a:t>SMART Goals </a:t>
            </a:r>
            <a:endParaRPr lang="en-AU" sz="2400" dirty="0">
              <a:latin typeface="Eras Bold ITC" pitchFamily="34" charset="0"/>
            </a:endParaRPr>
          </a:p>
        </p:txBody>
      </p:sp>
      <p:sp>
        <p:nvSpPr>
          <p:cNvPr id="3" name="Content Placeholder 2"/>
          <p:cNvSpPr>
            <a:spLocks noGrp="1"/>
          </p:cNvSpPr>
          <p:nvPr>
            <p:ph idx="1"/>
          </p:nvPr>
        </p:nvSpPr>
        <p:spPr>
          <a:xfrm>
            <a:off x="179512" y="4293096"/>
            <a:ext cx="8784976" cy="2232248"/>
          </a:xfrm>
        </p:spPr>
        <p:txBody>
          <a:bodyPr anchor="t">
            <a:noAutofit/>
          </a:bodyPr>
          <a:lstStyle/>
          <a:p>
            <a:pPr algn="just">
              <a:buFont typeface="Arial" pitchFamily="34" charset="0"/>
              <a:buChar char="•"/>
            </a:pPr>
            <a:r>
              <a:rPr lang="en-AU" sz="2000" dirty="0">
                <a:latin typeface="Lucida Sans Unicode" pitchFamily="34" charset="0"/>
                <a:cs typeface="Lucida Sans Unicode" pitchFamily="34" charset="0"/>
              </a:rPr>
              <a:t>The learning experiences and opportunities outlined in this document have been developed with Quality Teaching principles firmly </a:t>
            </a:r>
            <a:r>
              <a:rPr lang="en-AU" sz="2000" dirty="0" smtClean="0">
                <a:latin typeface="Lucida Sans Unicode" pitchFamily="34" charset="0"/>
                <a:cs typeface="Lucida Sans Unicode" pitchFamily="34" charset="0"/>
              </a:rPr>
              <a:t>embedded</a:t>
            </a:r>
          </a:p>
          <a:p>
            <a:pPr algn="just">
              <a:buFont typeface="Arial" pitchFamily="34" charset="0"/>
              <a:buChar char="•"/>
            </a:pPr>
            <a:r>
              <a:rPr lang="en-AU" sz="2000" dirty="0" smtClean="0">
                <a:latin typeface="Lucida Sans Unicode" pitchFamily="34" charset="0"/>
                <a:cs typeface="Lucida Sans Unicode" pitchFamily="34" charset="0"/>
              </a:rPr>
              <a:t>Teachers </a:t>
            </a:r>
            <a:r>
              <a:rPr lang="en-AU" sz="2000" dirty="0">
                <a:latin typeface="Lucida Sans Unicode" pitchFamily="34" charset="0"/>
                <a:cs typeface="Lucida Sans Unicode" pitchFamily="34" charset="0"/>
              </a:rPr>
              <a:t>need to set SMART </a:t>
            </a:r>
            <a:r>
              <a:rPr lang="en-AU" sz="2000" dirty="0" smtClean="0">
                <a:latin typeface="Lucida Sans Unicode" pitchFamily="34" charset="0"/>
                <a:cs typeface="Lucida Sans Unicode" pitchFamily="34" charset="0"/>
              </a:rPr>
              <a:t>goals for </a:t>
            </a:r>
            <a:r>
              <a:rPr lang="en-AU" sz="2000" dirty="0">
                <a:latin typeface="Lucida Sans Unicode" pitchFamily="34" charset="0"/>
                <a:cs typeface="Lucida Sans Unicode" pitchFamily="34" charset="0"/>
              </a:rPr>
              <a:t>students so that progress can be tracked as students move from one stage to another, and for students who make gains within a particular </a:t>
            </a:r>
            <a:r>
              <a:rPr lang="en-AU" sz="2000" dirty="0" smtClean="0">
                <a:latin typeface="Lucida Sans Unicode" pitchFamily="34" charset="0"/>
                <a:cs typeface="Lucida Sans Unicode" pitchFamily="34" charset="0"/>
              </a:rPr>
              <a:t>stage</a:t>
            </a:r>
            <a:endParaRPr lang="en-AU" sz="2000" dirty="0">
              <a:latin typeface="Lucida Sans Unicode" pitchFamily="34" charset="0"/>
              <a:cs typeface="Lucida Sans Unicode"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520" y="0"/>
            <a:ext cx="9361040" cy="2894342"/>
          </a:xfrm>
          <a:prstGeom prst="rect">
            <a:avLst/>
          </a:prstGeom>
        </p:spPr>
      </p:pic>
    </p:spTree>
    <p:extLst>
      <p:ext uri="{BB962C8B-B14F-4D97-AF65-F5344CB8AC3E}">
        <p14:creationId xmlns:p14="http://schemas.microsoft.com/office/powerpoint/2010/main" val="19928444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125" y="312404"/>
            <a:ext cx="6154843" cy="924475"/>
          </a:xfrm>
        </p:spPr>
        <p:txBody>
          <a:bodyPr/>
          <a:lstStyle/>
          <a:p>
            <a:pPr algn="ctr"/>
            <a:r>
              <a:rPr lang="en-AU" sz="3000" dirty="0">
                <a:latin typeface="Eras Bold ITC" pitchFamily="34" charset="0"/>
              </a:rPr>
              <a:t>English </a:t>
            </a:r>
            <a:r>
              <a:rPr lang="en-AU" sz="3000" dirty="0" smtClean="0">
                <a:latin typeface="Eras Bold ITC" pitchFamily="34" charset="0"/>
              </a:rPr>
              <a:t>Framework Overview </a:t>
            </a:r>
            <a:br>
              <a:rPr lang="en-AU" sz="3000" dirty="0" smtClean="0">
                <a:latin typeface="Eras Bold ITC" pitchFamily="34" charset="0"/>
              </a:rPr>
            </a:br>
            <a:endParaRPr lang="en-AU" sz="2400" dirty="0">
              <a:latin typeface="Eras Bold ITC" pitchFamily="34" charset="0"/>
            </a:endParaRPr>
          </a:p>
        </p:txBody>
      </p:sp>
      <p:sp>
        <p:nvSpPr>
          <p:cNvPr id="3" name="Content Placeholder 2"/>
          <p:cNvSpPr>
            <a:spLocks noGrp="1"/>
          </p:cNvSpPr>
          <p:nvPr>
            <p:ph idx="1"/>
          </p:nvPr>
        </p:nvSpPr>
        <p:spPr>
          <a:xfrm>
            <a:off x="683568" y="1484784"/>
            <a:ext cx="5794805" cy="4051437"/>
          </a:xfrm>
        </p:spPr>
        <p:txBody>
          <a:bodyPr anchor="t">
            <a:normAutofit/>
          </a:bodyPr>
          <a:lstStyle/>
          <a:p>
            <a:pPr>
              <a:buFont typeface="Arial" pitchFamily="34" charset="0"/>
              <a:buChar char="•"/>
            </a:pPr>
            <a:r>
              <a:rPr lang="en-AU" sz="2000" dirty="0" smtClean="0">
                <a:latin typeface="Lucida Sans Unicode" pitchFamily="34" charset="0"/>
                <a:cs typeface="Lucida Sans Unicode" pitchFamily="34" charset="0"/>
              </a:rPr>
              <a:t>Printed version</a:t>
            </a:r>
          </a:p>
          <a:p>
            <a:pPr>
              <a:buFont typeface="Arial" pitchFamily="34" charset="0"/>
              <a:buChar char="•"/>
            </a:pPr>
            <a:r>
              <a:rPr lang="en-AU" sz="2000" dirty="0" smtClean="0">
                <a:latin typeface="Lucida Sans Unicode" pitchFamily="34" charset="0"/>
                <a:cs typeface="Lucida Sans Unicode" pitchFamily="34" charset="0"/>
              </a:rPr>
              <a:t>Interactive website (free access)</a:t>
            </a:r>
          </a:p>
          <a:p>
            <a:pPr>
              <a:buFont typeface="Arial" pitchFamily="34" charset="0"/>
              <a:buChar char="•"/>
            </a:pPr>
            <a:r>
              <a:rPr lang="en-AU" sz="2000" dirty="0" err="1" smtClean="0">
                <a:latin typeface="Lucida Sans Unicode" pitchFamily="34" charset="0"/>
                <a:cs typeface="Lucida Sans Unicode" pitchFamily="34" charset="0"/>
              </a:rPr>
              <a:t>Pinterest</a:t>
            </a:r>
            <a:r>
              <a:rPr lang="en-AU" sz="2000" dirty="0" smtClean="0">
                <a:latin typeface="Lucida Sans Unicode" pitchFamily="34" charset="0"/>
                <a:cs typeface="Lucida Sans Unicode" pitchFamily="34" charset="0"/>
              </a:rPr>
              <a:t> site –links to all internet based teaching resources/ideas</a:t>
            </a:r>
            <a:endParaRPr lang="en-AU" sz="2000" dirty="0">
              <a:latin typeface="Lucida Sans Unicode" pitchFamily="34" charset="0"/>
              <a:cs typeface="Lucida Sans Unicode" pitchFamily="34" charset="0"/>
            </a:endParaRPr>
          </a:p>
        </p:txBody>
      </p:sp>
      <p:pic>
        <p:nvPicPr>
          <p:cNvPr id="5" name="Picture 4"/>
          <p:cNvPicPr/>
          <p:nvPr/>
        </p:nvPicPr>
        <p:blipFill>
          <a:blip r:embed="rId3" cstate="screen">
            <a:extLst>
              <a:ext uri="{28A0092B-C50C-407E-A947-70E740481C1C}">
                <a14:useLocalDpi xmlns:a14="http://schemas.microsoft.com/office/drawing/2010/main"/>
              </a:ext>
            </a:extLst>
          </a:blip>
          <a:stretch>
            <a:fillRect/>
          </a:stretch>
        </p:blipFill>
        <p:spPr>
          <a:xfrm>
            <a:off x="5382756" y="3675484"/>
            <a:ext cx="3550680" cy="2880320"/>
          </a:xfrm>
          <a:prstGeom prst="rect">
            <a:avLst/>
          </a:prstGeom>
          <a:ln>
            <a:solidFill>
              <a:schemeClr val="bg1"/>
            </a:solidFill>
          </a:ln>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8376" y="3682894"/>
            <a:ext cx="4958012" cy="2910673"/>
          </a:xfrm>
          <a:prstGeom prst="rect">
            <a:avLst/>
          </a:prstGeom>
          <a:ln w="3175" cmpd="sng">
            <a:solidFill>
              <a:schemeClr val="bg1"/>
            </a:solidFill>
          </a:ln>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4248" y="260648"/>
            <a:ext cx="2129284" cy="3024888"/>
          </a:xfrm>
          <a:prstGeom prst="rect">
            <a:avLst/>
          </a:prstGeom>
          <a:ln w="3175" cmpd="sng">
            <a:solidFill>
              <a:schemeClr val="bg1"/>
            </a:solidFill>
          </a:ln>
        </p:spPr>
      </p:pic>
    </p:spTree>
    <p:extLst>
      <p:ext uri="{BB962C8B-B14F-4D97-AF65-F5344CB8AC3E}">
        <p14:creationId xmlns:p14="http://schemas.microsoft.com/office/powerpoint/2010/main" val="61297451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51920" y="188640"/>
            <a:ext cx="4820857" cy="924475"/>
          </a:xfrm>
        </p:spPr>
        <p:txBody>
          <a:bodyPr/>
          <a:lstStyle/>
          <a:p>
            <a:pPr algn="ctr"/>
            <a:r>
              <a:rPr lang="en-AU" dirty="0" smtClean="0">
                <a:latin typeface="Eras Bold ITC" pitchFamily="34" charset="0"/>
              </a:rPr>
              <a:t>Layout of the English Framework</a:t>
            </a:r>
            <a:endParaRPr lang="en-AU" dirty="0">
              <a:latin typeface="Eras Bold ITC" pitchFamily="34" charset="0"/>
            </a:endParaRPr>
          </a:p>
        </p:txBody>
      </p:sp>
      <p:sp>
        <p:nvSpPr>
          <p:cNvPr id="4" name="Content Placeholder 2"/>
          <p:cNvSpPr>
            <a:spLocks noGrp="1"/>
          </p:cNvSpPr>
          <p:nvPr>
            <p:ph idx="1"/>
          </p:nvPr>
        </p:nvSpPr>
        <p:spPr>
          <a:xfrm>
            <a:off x="3131840" y="1628800"/>
            <a:ext cx="5328592" cy="5112568"/>
          </a:xfrm>
        </p:spPr>
        <p:txBody>
          <a:bodyPr anchor="t">
            <a:normAutofit/>
          </a:bodyPr>
          <a:lstStyle/>
          <a:p>
            <a:pPr>
              <a:buFont typeface="Arial" pitchFamily="34" charset="0"/>
              <a:buChar char="•"/>
            </a:pPr>
            <a:r>
              <a:rPr lang="en-AU" sz="2000" dirty="0" smtClean="0">
                <a:latin typeface="Lucida Sans Unicode" pitchFamily="34" charset="0"/>
                <a:cs typeface="Lucida Sans Unicode" pitchFamily="34" charset="0"/>
              </a:rPr>
              <a:t>5 different sections</a:t>
            </a:r>
          </a:p>
          <a:p>
            <a:pPr marL="1257300" lvl="2" indent="-342900">
              <a:buFont typeface="+mj-lt"/>
              <a:buAutoNum type="arabicPeriod"/>
            </a:pPr>
            <a:r>
              <a:rPr lang="en-AU" sz="2000" dirty="0" smtClean="0">
                <a:latin typeface="Lucida Sans Unicode" pitchFamily="34" charset="0"/>
                <a:cs typeface="Lucida Sans Unicode" pitchFamily="34" charset="0"/>
              </a:rPr>
              <a:t>Introduction</a:t>
            </a:r>
          </a:p>
          <a:p>
            <a:pPr marL="1257300" lvl="2" indent="-342900">
              <a:buFont typeface="+mj-lt"/>
              <a:buAutoNum type="arabicPeriod"/>
            </a:pPr>
            <a:r>
              <a:rPr lang="en-AU" sz="2000" dirty="0" smtClean="0">
                <a:latin typeface="Lucida Sans Unicode" pitchFamily="34" charset="0"/>
                <a:cs typeface="Lucida Sans Unicode" pitchFamily="34" charset="0"/>
              </a:rPr>
              <a:t>The English Learning Continuum</a:t>
            </a:r>
          </a:p>
          <a:p>
            <a:pPr marL="1257300" lvl="2" indent="-342900">
              <a:buFont typeface="+mj-lt"/>
              <a:buAutoNum type="arabicPeriod"/>
            </a:pPr>
            <a:r>
              <a:rPr lang="en-AU" sz="2000" dirty="0" smtClean="0">
                <a:latin typeface="Lucida Sans Unicode" pitchFamily="34" charset="0"/>
                <a:cs typeface="Lucida Sans Unicode" pitchFamily="34" charset="0"/>
              </a:rPr>
              <a:t>Using the English Learning Continuum to plan, program and assess</a:t>
            </a:r>
          </a:p>
          <a:p>
            <a:pPr marL="1257300" lvl="2" indent="-342900">
              <a:buFont typeface="+mj-lt"/>
              <a:buAutoNum type="arabicPeriod"/>
            </a:pPr>
            <a:r>
              <a:rPr lang="en-AU" sz="2000" dirty="0" smtClean="0">
                <a:latin typeface="Lucida Sans Unicode" pitchFamily="34" charset="0"/>
                <a:cs typeface="Lucida Sans Unicode" pitchFamily="34" charset="0"/>
              </a:rPr>
              <a:t>Glossary</a:t>
            </a:r>
          </a:p>
          <a:p>
            <a:pPr marL="1257300" lvl="2" indent="-342900">
              <a:buFont typeface="+mj-lt"/>
              <a:buAutoNum type="arabicPeriod"/>
            </a:pPr>
            <a:r>
              <a:rPr lang="en-AU" sz="2000" dirty="0" smtClean="0">
                <a:latin typeface="Lucida Sans Unicode" pitchFamily="34" charset="0"/>
                <a:cs typeface="Lucida Sans Unicode" pitchFamily="34" charset="0"/>
              </a:rPr>
              <a:t>Appendix</a:t>
            </a:r>
          </a:p>
          <a:p>
            <a:pPr marL="1257300" lvl="2" indent="-342900">
              <a:buFont typeface="+mj-lt"/>
              <a:buAutoNum type="arabicPeriod"/>
            </a:pPr>
            <a:endParaRPr lang="en-AU" sz="2000" dirty="0">
              <a:latin typeface="Lucida Sans Unicode" pitchFamily="34" charset="0"/>
              <a:cs typeface="Lucida Sans Unicode" pitchFamily="34" charset="0"/>
            </a:endParaRP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234" y="0"/>
            <a:ext cx="3132952" cy="685800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71694" y="4077072"/>
            <a:ext cx="1820786" cy="2586631"/>
          </a:xfrm>
          <a:prstGeom prst="rect">
            <a:avLst/>
          </a:prstGeom>
          <a:ln w="3175" cmpd="sng">
            <a:solidFill>
              <a:schemeClr val="bg1"/>
            </a:solidFill>
          </a:ln>
        </p:spPr>
      </p:pic>
    </p:spTree>
    <p:extLst>
      <p:ext uri="{BB962C8B-B14F-4D97-AF65-F5344CB8AC3E}">
        <p14:creationId xmlns:p14="http://schemas.microsoft.com/office/powerpoint/2010/main" val="416799545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5904656" cy="924475"/>
          </a:xfrm>
        </p:spPr>
        <p:txBody>
          <a:bodyPr/>
          <a:lstStyle/>
          <a:p>
            <a:pPr algn="ctr"/>
            <a:r>
              <a:rPr lang="en-AU" dirty="0" smtClean="0">
                <a:latin typeface="Eras Bold ITC" pitchFamily="34" charset="0"/>
              </a:rPr>
              <a:t>Purpose of the Document</a:t>
            </a:r>
            <a:r>
              <a:rPr lang="en-AU" sz="3000" dirty="0" smtClean="0">
                <a:latin typeface="Eras Bold ITC" pitchFamily="34" charset="0"/>
              </a:rPr>
              <a:t/>
            </a:r>
            <a:br>
              <a:rPr lang="en-AU" sz="3000" dirty="0" smtClean="0">
                <a:latin typeface="Eras Bold ITC" pitchFamily="34" charset="0"/>
              </a:rPr>
            </a:br>
            <a:endParaRPr lang="en-AU" sz="2400" dirty="0">
              <a:latin typeface="Eras Bold ITC" pitchFamily="34" charset="0"/>
            </a:endParaRPr>
          </a:p>
        </p:txBody>
      </p:sp>
      <p:sp>
        <p:nvSpPr>
          <p:cNvPr id="3" name="Content Placeholder 2"/>
          <p:cNvSpPr>
            <a:spLocks noGrp="1"/>
          </p:cNvSpPr>
          <p:nvPr>
            <p:ph idx="1"/>
          </p:nvPr>
        </p:nvSpPr>
        <p:spPr>
          <a:xfrm>
            <a:off x="179512" y="1196752"/>
            <a:ext cx="5904656" cy="4680520"/>
          </a:xfrm>
        </p:spPr>
        <p:txBody>
          <a:bodyPr anchor="t">
            <a:normAutofit/>
          </a:bodyPr>
          <a:lstStyle/>
          <a:p>
            <a:pPr algn="just">
              <a:buFont typeface="Arial" pitchFamily="34" charset="0"/>
              <a:buChar char="•"/>
            </a:pPr>
            <a:r>
              <a:rPr lang="en-AU" sz="2000" dirty="0" smtClean="0">
                <a:latin typeface="Lucida Sans Unicode"/>
                <a:cs typeface="Lucida Sans Unicode"/>
              </a:rPr>
              <a:t>To assist </a:t>
            </a:r>
            <a:r>
              <a:rPr lang="en-AU" sz="2000" dirty="0">
                <a:latin typeface="Lucida Sans Unicode"/>
                <a:cs typeface="Lucida Sans Unicode"/>
              </a:rPr>
              <a:t>in planning, programming, teaching, assessing and reporting English outcomes for students in special education settings with moderate to severe intellectual and multiple </a:t>
            </a:r>
            <a:r>
              <a:rPr lang="en-AU" sz="2000" dirty="0" smtClean="0">
                <a:latin typeface="Lucida Sans Unicode"/>
                <a:cs typeface="Lucida Sans Unicode"/>
              </a:rPr>
              <a:t>disabilities.</a:t>
            </a:r>
          </a:p>
          <a:p>
            <a:pPr algn="just">
              <a:buFont typeface="Arial" pitchFamily="34" charset="0"/>
              <a:buChar char="•"/>
            </a:pPr>
            <a:r>
              <a:rPr lang="en-AU" sz="2000" dirty="0">
                <a:latin typeface="Lucida Sans Unicode"/>
                <a:cs typeface="Lucida Sans Unicode"/>
              </a:rPr>
              <a:t>The </a:t>
            </a:r>
            <a:r>
              <a:rPr lang="en-AU" sz="2000" dirty="0" smtClean="0">
                <a:latin typeface="Lucida Sans Unicode"/>
                <a:cs typeface="Lucida Sans Unicode"/>
              </a:rPr>
              <a:t> framework provides </a:t>
            </a:r>
            <a:r>
              <a:rPr lang="en-AU" sz="2000" dirty="0">
                <a:latin typeface="Lucida Sans Unicode"/>
                <a:cs typeface="Lucida Sans Unicode"/>
              </a:rPr>
              <a:t>the scaffolding that students with special needs require to access and participate in the </a:t>
            </a:r>
            <a:r>
              <a:rPr lang="en-AU" sz="2000" dirty="0" smtClean="0">
                <a:latin typeface="Lucida Sans Unicode"/>
                <a:cs typeface="Lucida Sans Unicode"/>
              </a:rPr>
              <a:t>curriculum.</a:t>
            </a:r>
            <a:endParaRPr lang="en-AU" sz="2000" dirty="0">
              <a:latin typeface="Lucida Sans Unicode"/>
              <a:cs typeface="Lucida Sans Unicode"/>
            </a:endParaRPr>
          </a:p>
          <a:p>
            <a:pPr algn="just">
              <a:buFont typeface="Arial" pitchFamily="34" charset="0"/>
              <a:buChar char="•"/>
            </a:pPr>
            <a:r>
              <a:rPr lang="en-AU" sz="2000" dirty="0" smtClean="0">
                <a:latin typeface="Lucida Sans Unicode"/>
                <a:cs typeface="Lucida Sans Unicode"/>
              </a:rPr>
              <a:t>The framework includes </a:t>
            </a:r>
            <a:r>
              <a:rPr lang="en-AU" sz="2000" dirty="0">
                <a:latin typeface="Lucida Sans Unicode"/>
                <a:cs typeface="Lucida Sans Unicode"/>
              </a:rPr>
              <a:t>an English learning </a:t>
            </a:r>
            <a:r>
              <a:rPr lang="en-AU" sz="2000" dirty="0" smtClean="0">
                <a:latin typeface="Lucida Sans Unicode"/>
                <a:cs typeface="Lucida Sans Unicode"/>
              </a:rPr>
              <a:t>continuum, </a:t>
            </a:r>
            <a:r>
              <a:rPr lang="en-AU" sz="2000" dirty="0">
                <a:latin typeface="Lucida Sans Unicode"/>
                <a:cs typeface="Lucida Sans Unicode"/>
              </a:rPr>
              <a:t>learning experiences, opportunities, </a:t>
            </a:r>
            <a:r>
              <a:rPr lang="en-AU" sz="2000" dirty="0" smtClean="0">
                <a:latin typeface="Lucida Sans Unicode"/>
                <a:cs typeface="Lucida Sans Unicode"/>
              </a:rPr>
              <a:t>strategies, programming support </a:t>
            </a:r>
            <a:r>
              <a:rPr lang="en-AU" sz="2000" dirty="0">
                <a:latin typeface="Lucida Sans Unicode"/>
                <a:cs typeface="Lucida Sans Unicode"/>
              </a:rPr>
              <a:t>and assessment </a:t>
            </a:r>
            <a:r>
              <a:rPr lang="en-AU" sz="2000" dirty="0" smtClean="0">
                <a:latin typeface="Lucida Sans Unicode"/>
                <a:cs typeface="Lucida Sans Unicode"/>
              </a:rPr>
              <a:t>tools. </a:t>
            </a:r>
            <a:endParaRPr lang="en-AU" sz="2000" dirty="0">
              <a:latin typeface="Lucida Sans Unicode"/>
              <a:cs typeface="Lucida Sans Unicode"/>
            </a:endParaRPr>
          </a:p>
        </p:txBody>
      </p:sp>
      <p:pic>
        <p:nvPicPr>
          <p:cNvPr id="6" name="Picture 5"/>
          <p:cNvPicPr>
            <a:picLocks noChangeAspect="1"/>
          </p:cNvPicPr>
          <p:nvPr/>
        </p:nvPicPr>
        <p:blipFill>
          <a:blip r:embed="rId3"/>
          <a:stretch>
            <a:fillRect/>
          </a:stretch>
        </p:blipFill>
        <p:spPr>
          <a:xfrm>
            <a:off x="6286500" y="0"/>
            <a:ext cx="2966020" cy="6858000"/>
          </a:xfrm>
          <a:prstGeom prst="rect">
            <a:avLst/>
          </a:prstGeom>
        </p:spPr>
      </p:pic>
    </p:spTree>
    <p:extLst>
      <p:ext uri="{BB962C8B-B14F-4D97-AF65-F5344CB8AC3E}">
        <p14:creationId xmlns:p14="http://schemas.microsoft.com/office/powerpoint/2010/main" val="413309756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2277"/>
            <a:ext cx="5472608" cy="924475"/>
          </a:xfrm>
        </p:spPr>
        <p:txBody>
          <a:bodyPr>
            <a:normAutofit fontScale="90000"/>
          </a:bodyPr>
          <a:lstStyle/>
          <a:p>
            <a:pPr algn="ctr"/>
            <a:r>
              <a:rPr lang="en-AU" dirty="0" smtClean="0">
                <a:latin typeface="Eras Bold ITC" pitchFamily="34" charset="0"/>
              </a:rPr>
              <a:t>Links to the Curriculum</a:t>
            </a:r>
            <a:r>
              <a:rPr lang="en-AU" sz="2400" b="1" dirty="0" smtClean="0">
                <a:latin typeface="Eras Bold ITC" pitchFamily="34" charset="0"/>
              </a:rPr>
              <a:t>	</a:t>
            </a:r>
            <a:endParaRPr lang="en-AU" sz="2400" b="1" dirty="0">
              <a:latin typeface="Eras Bold ITC" pitchFamily="34" charset="0"/>
            </a:endParaRPr>
          </a:p>
        </p:txBody>
      </p:sp>
      <p:sp>
        <p:nvSpPr>
          <p:cNvPr id="3" name="Content Placeholder 2"/>
          <p:cNvSpPr>
            <a:spLocks noGrp="1"/>
          </p:cNvSpPr>
          <p:nvPr>
            <p:ph idx="1"/>
          </p:nvPr>
        </p:nvSpPr>
        <p:spPr>
          <a:xfrm>
            <a:off x="35496" y="1412776"/>
            <a:ext cx="5976664" cy="5760640"/>
          </a:xfrm>
        </p:spPr>
        <p:txBody>
          <a:bodyPr anchor="t">
            <a:normAutofit/>
          </a:bodyPr>
          <a:lstStyle/>
          <a:p>
            <a:pPr>
              <a:buFont typeface="Arial" pitchFamily="34" charset="0"/>
              <a:buChar char="•"/>
            </a:pPr>
            <a:r>
              <a:rPr lang="en-AU" sz="1900" dirty="0" smtClean="0">
                <a:latin typeface="Lucida Sans Unicode" pitchFamily="34" charset="0"/>
                <a:cs typeface="Lucida Sans Unicode" pitchFamily="34" charset="0"/>
              </a:rPr>
              <a:t>The </a:t>
            </a:r>
            <a:r>
              <a:rPr lang="en-AU" sz="1900" dirty="0">
                <a:latin typeface="Lucida Sans Unicode" pitchFamily="34" charset="0"/>
                <a:cs typeface="Lucida Sans Unicode" pitchFamily="34" charset="0"/>
              </a:rPr>
              <a:t>English </a:t>
            </a:r>
            <a:r>
              <a:rPr lang="en-AU" sz="1900" dirty="0" smtClean="0">
                <a:latin typeface="Lucida Sans Unicode" pitchFamily="34" charset="0"/>
                <a:cs typeface="Lucida Sans Unicode" pitchFamily="34" charset="0"/>
              </a:rPr>
              <a:t>framework </a:t>
            </a:r>
            <a:r>
              <a:rPr lang="en-AU" sz="1900" dirty="0">
                <a:latin typeface="Lucida Sans Unicode" pitchFamily="34" charset="0"/>
                <a:cs typeface="Lucida Sans Unicode" pitchFamily="34" charset="0"/>
              </a:rPr>
              <a:t>supports student learning and allows students to move into the curriculum. Some students with high support and complex needs may not progress from one stage to </a:t>
            </a:r>
            <a:r>
              <a:rPr lang="en-AU" sz="1900" dirty="0" smtClean="0">
                <a:latin typeface="Lucida Sans Unicode" pitchFamily="34" charset="0"/>
                <a:cs typeface="Lucida Sans Unicode" pitchFamily="34" charset="0"/>
              </a:rPr>
              <a:t>another.</a:t>
            </a:r>
            <a:endParaRPr lang="en-AU" sz="1900" dirty="0">
              <a:latin typeface="Lucida Sans Unicode" pitchFamily="34" charset="0"/>
              <a:cs typeface="Lucida Sans Unicode" pitchFamily="34" charset="0"/>
            </a:endParaRPr>
          </a:p>
          <a:p>
            <a:pPr>
              <a:buFont typeface="Arial" pitchFamily="34" charset="0"/>
              <a:buChar char="•"/>
            </a:pPr>
            <a:r>
              <a:rPr lang="en-AU" sz="1900" dirty="0" smtClean="0">
                <a:latin typeface="Lucida Sans Unicode" pitchFamily="34" charset="0"/>
                <a:cs typeface="Lucida Sans Unicode" pitchFamily="34" charset="0"/>
              </a:rPr>
              <a:t>It </a:t>
            </a:r>
            <a:r>
              <a:rPr lang="en-AU" sz="1900" dirty="0">
                <a:latin typeface="Lucida Sans Unicode" pitchFamily="34" charset="0"/>
                <a:cs typeface="Lucida Sans Unicode" pitchFamily="34" charset="0"/>
              </a:rPr>
              <a:t>caters for students K-12 through the inclusion of curriculum outcomes and indicators from the </a:t>
            </a:r>
            <a:r>
              <a:rPr lang="en-AU" sz="1900" dirty="0" smtClean="0">
                <a:latin typeface="Lucida Sans Unicode" pitchFamily="34" charset="0"/>
                <a:cs typeface="Lucida Sans Unicode" pitchFamily="34" charset="0"/>
              </a:rPr>
              <a:t>NSW Board of Studies English </a:t>
            </a:r>
            <a:r>
              <a:rPr lang="en-AU" sz="1900" dirty="0">
                <a:latin typeface="Lucida Sans Unicode" pitchFamily="34" charset="0"/>
                <a:cs typeface="Lucida Sans Unicode" pitchFamily="34" charset="0"/>
              </a:rPr>
              <a:t>K-10 (2012) and HSC Life Skills (2007) syllabuses</a:t>
            </a:r>
            <a:r>
              <a:rPr lang="en-AU" sz="1900" dirty="0" smtClean="0">
                <a:latin typeface="Lucida Sans Unicode" pitchFamily="34" charset="0"/>
                <a:cs typeface="Lucida Sans Unicode" pitchFamily="34" charset="0"/>
              </a:rPr>
              <a:t>.</a:t>
            </a:r>
          </a:p>
          <a:p>
            <a:pPr>
              <a:buFont typeface="Arial" pitchFamily="34" charset="0"/>
              <a:buChar char="•"/>
            </a:pPr>
            <a:r>
              <a:rPr lang="en-AU" sz="1900" dirty="0" smtClean="0">
                <a:latin typeface="Lucida Sans Unicode" pitchFamily="34" charset="0"/>
                <a:cs typeface="Lucida Sans Unicode" pitchFamily="34" charset="0"/>
              </a:rPr>
              <a:t>The NSW BOS K-10 English syllabus is created from the Australian English Curriculum.</a:t>
            </a:r>
          </a:p>
          <a:p>
            <a:pPr>
              <a:buFont typeface="Arial" pitchFamily="34" charset="0"/>
              <a:buChar char="•"/>
            </a:pPr>
            <a:r>
              <a:rPr lang="en-AU" sz="1900" dirty="0" smtClean="0">
                <a:latin typeface="Lucida Sans Unicode" pitchFamily="34" charset="0"/>
                <a:cs typeface="Lucida Sans Unicode" pitchFamily="34" charset="0"/>
              </a:rPr>
              <a:t>ACARA recommends making adjustments to meet the needs of students with disabilities. It also points you  to websites of state and territory education authorities as a source of advice. </a:t>
            </a:r>
          </a:p>
        </p:txBody>
      </p:sp>
      <p:pic>
        <p:nvPicPr>
          <p:cNvPr id="5" name="Picture 4"/>
          <p:cNvPicPr>
            <a:picLocks noChangeAspect="1"/>
          </p:cNvPicPr>
          <p:nvPr/>
        </p:nvPicPr>
        <p:blipFill>
          <a:blip r:embed="rId3"/>
          <a:stretch>
            <a:fillRect/>
          </a:stretch>
        </p:blipFill>
        <p:spPr>
          <a:xfrm>
            <a:off x="6084168" y="-20559"/>
            <a:ext cx="3655603" cy="6977112"/>
          </a:xfrm>
          <a:prstGeom prst="rect">
            <a:avLst/>
          </a:prstGeom>
        </p:spPr>
      </p:pic>
    </p:spTree>
    <p:extLst>
      <p:ext uri="{BB962C8B-B14F-4D97-AF65-F5344CB8AC3E}">
        <p14:creationId xmlns:p14="http://schemas.microsoft.com/office/powerpoint/2010/main" val="147228744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44" y="260648"/>
            <a:ext cx="7125113" cy="924475"/>
          </a:xfrm>
        </p:spPr>
        <p:txBody>
          <a:bodyPr/>
          <a:lstStyle/>
          <a:p>
            <a:pPr algn="ctr"/>
            <a:r>
              <a:rPr lang="en-AU" dirty="0" smtClean="0">
                <a:latin typeface="Eras Bold ITC" pitchFamily="34" charset="0"/>
              </a:rPr>
              <a:t>Section 1: Introduction</a:t>
            </a:r>
            <a:endParaRPr lang="en-AU" dirty="0">
              <a:latin typeface="Eras Bold ITC" pitchFamily="34" charset="0"/>
            </a:endParaRPr>
          </a:p>
        </p:txBody>
      </p:sp>
      <p:sp>
        <p:nvSpPr>
          <p:cNvPr id="3" name="Content Placeholder 2"/>
          <p:cNvSpPr>
            <a:spLocks noGrp="1"/>
          </p:cNvSpPr>
          <p:nvPr>
            <p:ph idx="1"/>
          </p:nvPr>
        </p:nvSpPr>
        <p:spPr>
          <a:xfrm>
            <a:off x="2195736" y="1916832"/>
            <a:ext cx="7125112" cy="3133807"/>
          </a:xfrm>
        </p:spPr>
        <p:txBody>
          <a:bodyPr anchor="t">
            <a:normAutofit/>
          </a:bodyPr>
          <a:lstStyle/>
          <a:p>
            <a:pPr marL="457200" lvl="1" indent="0">
              <a:buNone/>
            </a:pPr>
            <a:r>
              <a:rPr lang="en-AU" sz="2000" dirty="0" smtClean="0">
                <a:latin typeface="Lucida Sans Unicode" pitchFamily="34" charset="0"/>
                <a:cs typeface="Lucida Sans Unicode" pitchFamily="34" charset="0"/>
              </a:rPr>
              <a:t>Purpose of the document</a:t>
            </a:r>
          </a:p>
          <a:p>
            <a:pPr marL="457200" lvl="1" indent="0">
              <a:buNone/>
            </a:pPr>
            <a:r>
              <a:rPr lang="en-AU" sz="2000" dirty="0" smtClean="0">
                <a:latin typeface="Lucida Sans Unicode" pitchFamily="34" charset="0"/>
                <a:cs typeface="Lucida Sans Unicode" pitchFamily="34" charset="0"/>
              </a:rPr>
              <a:t>Links to the Curriculum</a:t>
            </a:r>
          </a:p>
          <a:p>
            <a:pPr marL="457200" lvl="1" indent="0">
              <a:buNone/>
            </a:pPr>
            <a:r>
              <a:rPr lang="en-AU" sz="2000" dirty="0" smtClean="0">
                <a:latin typeface="Lucida Sans Unicode" pitchFamily="34" charset="0"/>
                <a:cs typeface="Lucida Sans Unicode" pitchFamily="34" charset="0"/>
              </a:rPr>
              <a:t>Understanding </a:t>
            </a:r>
            <a:r>
              <a:rPr lang="en-AU" sz="2000" dirty="0">
                <a:latin typeface="Lucida Sans Unicode" pitchFamily="34" charset="0"/>
                <a:cs typeface="Lucida Sans Unicode" pitchFamily="34" charset="0"/>
              </a:rPr>
              <a:t>the </a:t>
            </a:r>
            <a:r>
              <a:rPr lang="en-AU" sz="2000" dirty="0" smtClean="0">
                <a:latin typeface="Lucida Sans Unicode" pitchFamily="34" charset="0"/>
                <a:cs typeface="Lucida Sans Unicode" pitchFamily="34" charset="0"/>
              </a:rPr>
              <a:t>English Framework </a:t>
            </a:r>
          </a:p>
          <a:p>
            <a:pPr marL="457200" lvl="1" indent="0">
              <a:buNone/>
            </a:pPr>
            <a:r>
              <a:rPr lang="en-AU" sz="2000" dirty="0" smtClean="0">
                <a:latin typeface="Lucida Sans Unicode" pitchFamily="34" charset="0"/>
                <a:cs typeface="Lucida Sans Unicode" pitchFamily="34" charset="0"/>
              </a:rPr>
              <a:t>Communication </a:t>
            </a:r>
            <a:r>
              <a:rPr lang="en-AU" sz="2000" dirty="0">
                <a:latin typeface="Lucida Sans Unicode" pitchFamily="34" charset="0"/>
                <a:cs typeface="Lucida Sans Unicode" pitchFamily="34" charset="0"/>
              </a:rPr>
              <a:t>and English</a:t>
            </a:r>
          </a:p>
          <a:p>
            <a:pPr marL="457200" lvl="1" indent="0">
              <a:buNone/>
            </a:pPr>
            <a:r>
              <a:rPr lang="en-AU" sz="2000" dirty="0" smtClean="0">
                <a:latin typeface="Lucida Sans Unicode" pitchFamily="34" charset="0"/>
                <a:cs typeface="Lucida Sans Unicode" pitchFamily="34" charset="0"/>
              </a:rPr>
              <a:t>Communication </a:t>
            </a:r>
            <a:r>
              <a:rPr lang="en-AU" sz="2000" dirty="0">
                <a:latin typeface="Lucida Sans Unicode" pitchFamily="34" charset="0"/>
                <a:cs typeface="Lucida Sans Unicode" pitchFamily="34" charset="0"/>
              </a:rPr>
              <a:t>and Behaviour</a:t>
            </a:r>
          </a:p>
          <a:p>
            <a:pPr marL="457200" lvl="1" indent="0">
              <a:buNone/>
            </a:pPr>
            <a:r>
              <a:rPr lang="en-AU" sz="2000" dirty="0" smtClean="0">
                <a:latin typeface="Lucida Sans Unicode" pitchFamily="34" charset="0"/>
                <a:cs typeface="Lucida Sans Unicode" pitchFamily="34" charset="0"/>
              </a:rPr>
              <a:t>Communication </a:t>
            </a:r>
            <a:r>
              <a:rPr lang="en-AU" sz="2000" dirty="0">
                <a:latin typeface="Lucida Sans Unicode" pitchFamily="34" charset="0"/>
                <a:cs typeface="Lucida Sans Unicode" pitchFamily="34" charset="0"/>
              </a:rPr>
              <a:t>and Autism Spectrum </a:t>
            </a:r>
            <a:r>
              <a:rPr lang="en-AU" sz="2000" dirty="0" smtClean="0">
                <a:latin typeface="Lucida Sans Unicode" pitchFamily="34" charset="0"/>
                <a:cs typeface="Lucida Sans Unicode" pitchFamily="34" charset="0"/>
              </a:rPr>
              <a:t>Disorder</a:t>
            </a:r>
          </a:p>
          <a:p>
            <a:pPr marL="457200" lvl="1" indent="0">
              <a:buNone/>
            </a:pPr>
            <a:r>
              <a:rPr lang="en-AU" sz="2000" dirty="0" smtClean="0">
                <a:latin typeface="Lucida Sans Unicode" pitchFamily="34" charset="0"/>
                <a:cs typeface="Lucida Sans Unicode" pitchFamily="34" charset="0"/>
              </a:rPr>
              <a:t>Developmental Stages of Learning</a:t>
            </a:r>
          </a:p>
          <a:p>
            <a:pPr marL="457200" lvl="1" indent="0">
              <a:buNone/>
            </a:pPr>
            <a:r>
              <a:rPr lang="en-AU" sz="2000" dirty="0" smtClean="0">
                <a:latin typeface="Lucida Sans Unicode" pitchFamily="34" charset="0"/>
                <a:cs typeface="Lucida Sans Unicode" pitchFamily="34" charset="0"/>
              </a:rPr>
              <a:t>The Teaching and Learning Cycle</a:t>
            </a:r>
          </a:p>
          <a:p>
            <a:pPr marL="457200" lvl="1" indent="0">
              <a:buNone/>
            </a:pPr>
            <a:r>
              <a:rPr lang="en-AU" sz="2000" dirty="0" smtClean="0">
                <a:latin typeface="Lucida Sans Unicode" pitchFamily="34" charset="0"/>
                <a:cs typeface="Lucida Sans Unicode" pitchFamily="34" charset="0"/>
              </a:rPr>
              <a:t>SMART Goals </a:t>
            </a:r>
          </a:p>
          <a:p>
            <a:pPr marL="457200" lvl="1" indent="0">
              <a:buNone/>
            </a:pPr>
            <a:endParaRPr lang="en-AU" sz="2000" dirty="0">
              <a:latin typeface="Lucida Sans Unicode" pitchFamily="34" charset="0"/>
              <a:cs typeface="Lucida Sans Unicode" pitchFamily="34" charset="0"/>
            </a:endParaRPr>
          </a:p>
        </p:txBody>
      </p:sp>
      <p:pic>
        <p:nvPicPr>
          <p:cNvPr id="5" name="Picture 4"/>
          <p:cNvPicPr>
            <a:picLocks noChangeAspect="1"/>
          </p:cNvPicPr>
          <p:nvPr/>
        </p:nvPicPr>
        <p:blipFill>
          <a:blip r:embed="rId3"/>
          <a:stretch>
            <a:fillRect/>
          </a:stretch>
        </p:blipFill>
        <p:spPr>
          <a:xfrm>
            <a:off x="0" y="0"/>
            <a:ext cx="2263140" cy="6957392"/>
          </a:xfrm>
          <a:prstGeom prst="rect">
            <a:avLst/>
          </a:prstGeom>
        </p:spPr>
      </p:pic>
    </p:spTree>
    <p:extLst>
      <p:ext uri="{BB962C8B-B14F-4D97-AF65-F5344CB8AC3E}">
        <p14:creationId xmlns:p14="http://schemas.microsoft.com/office/powerpoint/2010/main" val="216310601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552" y="188640"/>
            <a:ext cx="7416824" cy="636443"/>
          </a:xfrm>
        </p:spPr>
        <p:txBody>
          <a:bodyPr/>
          <a:lstStyle/>
          <a:p>
            <a:pPr algn="ctr"/>
            <a:r>
              <a:rPr lang="en-AU" sz="2800" dirty="0" smtClean="0">
                <a:latin typeface="Eras Bold ITC" pitchFamily="34" charset="0"/>
              </a:rPr>
              <a:t>Understanding the English Framework</a:t>
            </a:r>
            <a:endParaRPr lang="en-AU" sz="2800" dirty="0">
              <a:latin typeface="Eras Bold ITC" pitchFamily="34" charset="0"/>
            </a:endParaRPr>
          </a:p>
        </p:txBody>
      </p:sp>
      <p:sp>
        <p:nvSpPr>
          <p:cNvPr id="3" name="Content Placeholder 2"/>
          <p:cNvSpPr>
            <a:spLocks noGrp="1"/>
          </p:cNvSpPr>
          <p:nvPr>
            <p:ph idx="1"/>
          </p:nvPr>
        </p:nvSpPr>
        <p:spPr>
          <a:xfrm>
            <a:off x="71686" y="1052736"/>
            <a:ext cx="6660554" cy="5688632"/>
          </a:xfrm>
        </p:spPr>
        <p:txBody>
          <a:bodyPr anchor="t">
            <a:normAutofit/>
          </a:bodyPr>
          <a:lstStyle/>
          <a:p>
            <a:pPr marL="228600" indent="-171450" algn="just"/>
            <a:r>
              <a:rPr lang="en-AU" sz="1200" dirty="0"/>
              <a:t>The </a:t>
            </a:r>
            <a:r>
              <a:rPr lang="en-AU" sz="1200" dirty="0" smtClean="0"/>
              <a:t>English </a:t>
            </a:r>
            <a:r>
              <a:rPr lang="en-AU" sz="1200" dirty="0"/>
              <a:t>Framework was developed </a:t>
            </a:r>
            <a:r>
              <a:rPr lang="en-AU" sz="1200" dirty="0" smtClean="0"/>
              <a:t>by special educators from three schools for specific purposes </a:t>
            </a:r>
            <a:r>
              <a:rPr lang="en-AU" sz="1200" dirty="0"/>
              <a:t>to assist in planning, programming, teaching, assessing and reporting English outcomes for students </a:t>
            </a:r>
            <a:r>
              <a:rPr lang="en-AU" sz="1200" dirty="0" smtClean="0"/>
              <a:t>with special needs.</a:t>
            </a:r>
          </a:p>
          <a:p>
            <a:pPr marL="57150" indent="0" algn="just">
              <a:buNone/>
            </a:pPr>
            <a:endParaRPr lang="en-AU" sz="1200" dirty="0"/>
          </a:p>
          <a:p>
            <a:pPr marL="228600" indent="-171450" algn="just"/>
            <a:r>
              <a:rPr lang="en-AU" sz="1200" dirty="0" smtClean="0"/>
              <a:t>This </a:t>
            </a:r>
            <a:r>
              <a:rPr lang="en-AU" sz="1200" dirty="0"/>
              <a:t>framework </a:t>
            </a:r>
            <a:r>
              <a:rPr lang="en-AU" sz="1200" dirty="0" smtClean="0"/>
              <a:t>will </a:t>
            </a:r>
            <a:r>
              <a:rPr lang="en-AU" sz="1200" dirty="0"/>
              <a:t>be useful for any student working </a:t>
            </a:r>
            <a:r>
              <a:rPr lang="en-AU" sz="1200" dirty="0" smtClean="0"/>
              <a:t>toward </a:t>
            </a:r>
            <a:r>
              <a:rPr lang="en-AU" sz="1200" dirty="0"/>
              <a:t>outcomes in the </a:t>
            </a:r>
            <a:r>
              <a:rPr lang="en-AU" sz="1200" dirty="0" smtClean="0"/>
              <a:t>2012 New </a:t>
            </a:r>
            <a:r>
              <a:rPr lang="en-AU" sz="1200" dirty="0"/>
              <a:t>South Wales English </a:t>
            </a:r>
            <a:r>
              <a:rPr lang="en-AU" sz="1200" dirty="0" smtClean="0"/>
              <a:t>Syllabuses</a:t>
            </a:r>
            <a:r>
              <a:rPr lang="en-AU" sz="1200" dirty="0"/>
              <a:t> </a:t>
            </a:r>
            <a:r>
              <a:rPr lang="en-AU" sz="1200" dirty="0" smtClean="0"/>
              <a:t>but is still aligned with the National Curriculum for ease of use in other Australian states.</a:t>
            </a:r>
          </a:p>
          <a:p>
            <a:pPr marL="57150" indent="0" algn="just">
              <a:buNone/>
            </a:pPr>
            <a:endParaRPr lang="en-AU" sz="1200" dirty="0" smtClean="0"/>
          </a:p>
          <a:p>
            <a:pPr marL="228600" indent="-171450" algn="just"/>
            <a:r>
              <a:rPr lang="en-AU" sz="1200" dirty="0" smtClean="0"/>
              <a:t>The English Framework contains a </a:t>
            </a:r>
            <a:r>
              <a:rPr lang="en-AU" sz="1200" dirty="0"/>
              <a:t>learning continuum, learning </a:t>
            </a:r>
            <a:r>
              <a:rPr lang="en-AU" sz="1200" dirty="0" smtClean="0"/>
              <a:t>experiences and </a:t>
            </a:r>
            <a:r>
              <a:rPr lang="en-AU" sz="1200" dirty="0"/>
              <a:t>opportunities, </a:t>
            </a:r>
            <a:r>
              <a:rPr lang="en-AU" sz="1200" dirty="0" smtClean="0"/>
              <a:t>programming support </a:t>
            </a:r>
            <a:r>
              <a:rPr lang="en-AU" sz="1200" dirty="0"/>
              <a:t>and assessment tools that </a:t>
            </a:r>
            <a:r>
              <a:rPr lang="en-AU" sz="1200" dirty="0" smtClean="0"/>
              <a:t>support </a:t>
            </a:r>
            <a:r>
              <a:rPr lang="en-AU" sz="1200" dirty="0"/>
              <a:t>teachers </a:t>
            </a:r>
            <a:r>
              <a:rPr lang="en-AU" sz="1200" dirty="0" smtClean="0"/>
              <a:t>using the </a:t>
            </a:r>
            <a:r>
              <a:rPr lang="en-AU" sz="1200" dirty="0"/>
              <a:t>teaching and learning cycle. </a:t>
            </a:r>
            <a:endParaRPr lang="en-AU" sz="1200" dirty="0" smtClean="0"/>
          </a:p>
          <a:p>
            <a:pPr marL="57150" indent="0" algn="just">
              <a:buNone/>
            </a:pPr>
            <a:endParaRPr lang="en-AU" sz="1200" dirty="0"/>
          </a:p>
          <a:p>
            <a:pPr marL="228600" indent="-171450" algn="just"/>
            <a:r>
              <a:rPr lang="en-AU" sz="1200" dirty="0" smtClean="0"/>
              <a:t>The </a:t>
            </a:r>
            <a:r>
              <a:rPr lang="en-AU" sz="1200" dirty="0"/>
              <a:t>learning experiences and opportunities may assist teachers to move students through the developmental </a:t>
            </a:r>
            <a:r>
              <a:rPr lang="en-AU" sz="1200" dirty="0" smtClean="0"/>
              <a:t>stages which will be covered in more detail later in this presentation. </a:t>
            </a:r>
          </a:p>
          <a:p>
            <a:pPr marL="57150" indent="0" algn="just">
              <a:buNone/>
            </a:pPr>
            <a:endParaRPr lang="en-AU" sz="1200" dirty="0"/>
          </a:p>
          <a:p>
            <a:pPr marL="228600" indent="-171450" algn="just"/>
            <a:r>
              <a:rPr lang="en-AU" sz="1200" dirty="0" smtClean="0"/>
              <a:t>It </a:t>
            </a:r>
            <a:r>
              <a:rPr lang="en-AU" sz="1200" dirty="0"/>
              <a:t>caters for students K-12 through the inclusion of curriculum outcomes and content from the English K-10 (2012) and HSC Life Skills (2007) syllabuses. </a:t>
            </a:r>
            <a:endParaRPr lang="en-AU" sz="1200" dirty="0" smtClean="0"/>
          </a:p>
          <a:p>
            <a:pPr marL="57150" indent="0" algn="just">
              <a:buNone/>
            </a:pPr>
            <a:endParaRPr lang="en-AU" sz="1200" dirty="0"/>
          </a:p>
          <a:p>
            <a:pPr marL="228600" indent="-171450" algn="just"/>
            <a:r>
              <a:rPr lang="en-AU" sz="1200" dirty="0" smtClean="0"/>
              <a:t>It is important to note that some </a:t>
            </a:r>
            <a:r>
              <a:rPr lang="en-AU" sz="1200" dirty="0"/>
              <a:t>students with high support and complex needs may not progress from one stage to another. Maintaining their current developmental stage and providing learning opportunities to improve and reinforce their achievements are important teaching considerations. </a:t>
            </a:r>
          </a:p>
          <a:p>
            <a:pPr marL="57150" indent="0">
              <a:buNone/>
            </a:pPr>
            <a:endParaRPr lang="en-AU" sz="1200" dirty="0" smtClean="0"/>
          </a:p>
          <a:p>
            <a:pPr marL="457200" lvl="1" indent="0">
              <a:buNone/>
            </a:pPr>
            <a:endParaRPr lang="en-AU" sz="1400" dirty="0"/>
          </a:p>
          <a:p>
            <a:pPr marL="457200" lvl="1" indent="0">
              <a:buNone/>
            </a:pPr>
            <a:endParaRPr lang="en-AU" sz="2000" dirty="0">
              <a:latin typeface="Lucida Sans Unicode" pitchFamily="34" charset="0"/>
              <a:cs typeface="Lucida Sans Unicode"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30714" y="0"/>
            <a:ext cx="2313286" cy="6858000"/>
          </a:xfrm>
          <a:prstGeom prst="rect">
            <a:avLst/>
          </a:prstGeom>
        </p:spPr>
      </p:pic>
    </p:spTree>
    <p:extLst>
      <p:ext uri="{BB962C8B-B14F-4D97-AF65-F5344CB8AC3E}">
        <p14:creationId xmlns:p14="http://schemas.microsoft.com/office/powerpoint/2010/main" val="4546908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116632"/>
            <a:ext cx="5508104" cy="576064"/>
          </a:xfrm>
        </p:spPr>
        <p:txBody>
          <a:bodyPr/>
          <a:lstStyle/>
          <a:p>
            <a:pPr algn="ctr"/>
            <a:r>
              <a:rPr lang="en-AU" dirty="0" smtClean="0">
                <a:latin typeface="Eras Bold ITC" pitchFamily="34" charset="0"/>
              </a:rPr>
              <a:t>Communication and English</a:t>
            </a:r>
            <a:endParaRPr lang="en-AU" dirty="0">
              <a:latin typeface="Eras Bold ITC" pitchFamily="34" charset="0"/>
            </a:endParaRPr>
          </a:p>
        </p:txBody>
      </p:sp>
      <p:sp>
        <p:nvSpPr>
          <p:cNvPr id="3" name="Content Placeholder 2"/>
          <p:cNvSpPr>
            <a:spLocks noGrp="1"/>
          </p:cNvSpPr>
          <p:nvPr>
            <p:ph idx="1"/>
          </p:nvPr>
        </p:nvSpPr>
        <p:spPr>
          <a:xfrm>
            <a:off x="3707904" y="1052736"/>
            <a:ext cx="5256584" cy="3997903"/>
          </a:xfrm>
        </p:spPr>
        <p:txBody>
          <a:bodyPr anchor="t">
            <a:normAutofit/>
          </a:bodyPr>
          <a:lstStyle/>
          <a:p>
            <a:pPr marL="0" indent="0" algn="just">
              <a:buNone/>
            </a:pPr>
            <a:r>
              <a:rPr lang="en-AU" sz="1600" dirty="0"/>
              <a:t>Communication is fundamental to the teaching of English for students with special needs. The English learning continuum has been developed acknowledging the following complex aspects of communication</a:t>
            </a:r>
            <a:r>
              <a:rPr lang="en-AU" sz="1600" dirty="0" smtClean="0"/>
              <a:t>:</a:t>
            </a:r>
          </a:p>
          <a:p>
            <a:pPr marL="0" indent="0" algn="just">
              <a:buNone/>
            </a:pPr>
            <a:endParaRPr lang="en-AU" sz="1600" dirty="0"/>
          </a:p>
          <a:p>
            <a:pPr marL="0" indent="0">
              <a:buNone/>
            </a:pPr>
            <a:r>
              <a:rPr lang="en-AU" sz="1600" dirty="0" smtClean="0">
                <a:latin typeface="Lucida Sans Unicode" pitchFamily="34" charset="0"/>
                <a:cs typeface="Lucida Sans Unicode" pitchFamily="34" charset="0"/>
              </a:rPr>
              <a:t>1. Receptive Communication</a:t>
            </a:r>
          </a:p>
          <a:p>
            <a:pPr marL="0" indent="0">
              <a:buNone/>
            </a:pPr>
            <a:r>
              <a:rPr lang="en-AU" sz="1600" dirty="0" smtClean="0">
                <a:latin typeface="Lucida Sans Unicode" pitchFamily="34" charset="0"/>
                <a:cs typeface="Lucida Sans Unicode" pitchFamily="34" charset="0"/>
              </a:rPr>
              <a:t>2. Expressive Communication</a:t>
            </a:r>
          </a:p>
          <a:p>
            <a:pPr marL="0" indent="0">
              <a:buNone/>
            </a:pPr>
            <a:r>
              <a:rPr lang="en-AU" sz="1600" dirty="0" smtClean="0">
                <a:latin typeface="Lucida Sans Unicode" pitchFamily="34" charset="0"/>
                <a:cs typeface="Lucida Sans Unicode" pitchFamily="34" charset="0"/>
              </a:rPr>
              <a:t>3. Pragmatic Functions (the purpose of language)</a:t>
            </a:r>
            <a:endParaRPr lang="en-AU" sz="1600" dirty="0">
              <a:latin typeface="Lucida Sans Unicode" pitchFamily="34" charset="0"/>
              <a:cs typeface="Lucida Sans Unicode" pitchFamily="34" charset="0"/>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53" y="0"/>
            <a:ext cx="3611097" cy="6858000"/>
          </a:xfrm>
          <a:prstGeom prst="rect">
            <a:avLst/>
          </a:prstGeom>
        </p:spPr>
      </p:pic>
    </p:spTree>
    <p:extLst>
      <p:ext uri="{BB962C8B-B14F-4D97-AF65-F5344CB8AC3E}">
        <p14:creationId xmlns:p14="http://schemas.microsoft.com/office/powerpoint/2010/main" val="3241815339"/>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 - &amp;quot;Outline of the Session&amp;quot;&quot;/&gt;&lt;property id=&quot;20307&quot; value=&quot;257&quot;/&gt;&lt;/object&gt;&lt;object type=&quot;3&quot; unique_id=&quot;10006&quot;&gt;&lt;property id=&quot;20148&quot; value=&quot;5&quot;/&gt;&lt;property id=&quot;20300&quot; value=&quot;Slide 3 - &amp;quot;English Framework Overview &amp;#x0D;&amp;#x0A;Purpose of the Document&amp;quot;&quot;/&gt;&lt;property id=&quot;20307&quot; value=&quot;258&quot;/&gt;&lt;/object&gt;&lt;object type=&quot;3&quot; unique_id=&quot;10007&quot;&gt;&lt;property id=&quot;20148&quot; value=&quot;5&quot;/&gt;&lt;property id=&quot;20300&quot; value=&quot;Slide 4 - &amp;quot;English Framework Overview&amp;#x0D;&amp;#x0A;Links to The Curriculum&amp;amp;#x09;&amp;quot;&quot;/&gt;&lt;property id=&quot;20307&quot; value=&quot;259&quot;/&gt;&lt;/object&gt;&lt;object type=&quot;3&quot; unique_id=&quot;10008&quot;&gt;&lt;property id=&quot;20148&quot; value=&quot;5&quot;/&gt;&lt;property id=&quot;20300&quot; value=&quot;Slide 6 - &amp;quot;English Framework Overview &amp;#x0D;&amp;#x0A;Developmental Stages within the Document cont.&amp;quot;&quot;/&gt;&lt;property id=&quot;20307&quot; value=&quot;260&quot;/&gt;&lt;/object&gt;&lt;object type=&quot;3&quot; unique_id=&quot;10009&quot;&gt;&lt;property id=&quot;20148&quot; value=&quot;5&quot;/&gt;&lt;property id=&quot;20300&quot; value=&quot;Slide 10 - &amp;quot;English Framework Overview &amp;#x0D;&amp;#x0A;SMART Goals &amp;quot;&quot;/&gt;&lt;property id=&quot;20307&quot; value=&quot;270&quot;/&gt;&lt;/object&gt;&lt;object type=&quot;3&quot; unique_id=&quot;10010&quot;&gt;&lt;property id=&quot;20148&quot; value=&quot;5&quot;/&gt;&lt;property id=&quot;20300&quot; value=&quot;Slide 11 - &amp;quot;English Framework Overview &amp;#x0D;&amp;#x0A;How Will it Look in the End?&amp;quot;&quot;/&gt;&lt;property id=&quot;20307&quot; value=&quot;261&quot;/&gt;&lt;/object&gt;&lt;object type=&quot;3&quot; unique_id=&quot;10011&quot;&gt;&lt;property id=&quot;20148&quot; value=&quot;5&quot;/&gt;&lt;property id=&quot;20300&quot; value=&quot;Slide 12 - &amp;quot;Layout of the English Framework&amp;quot;&quot;/&gt;&lt;property id=&quot;20307&quot; value=&quot;262&quot;/&gt;&lt;/object&gt;&lt;object type=&quot;3&quot; unique_id=&quot;10012&quot;&gt;&lt;property id=&quot;20148&quot; value=&quot;5&quot;/&gt;&lt;property id=&quot;20300&quot; value=&quot;Slide 13 - &amp;quot;Section 1: Introduction&amp;quot;&quot;/&gt;&lt;property id=&quot;20307&quot; value=&quot;272&quot;/&gt;&lt;/object&gt;&lt;object type=&quot;3&quot; unique_id=&quot;10013&quot;&gt;&lt;property id=&quot;20148&quot; value=&quot;5&quot;/&gt;&lt;property id=&quot;20300&quot; value=&quot;Slide 16 - &amp;quot;Section 2: The English Learning Continuum cont.&amp;quot;&quot;/&gt;&lt;property id=&quot;20307&quot; value=&quot;271&quot;/&gt;&lt;/object&gt;&lt;object type=&quot;3&quot; unique_id=&quot;10014&quot;&gt;&lt;property id=&quot;20148&quot; value=&quot;5&quot;/&gt;&lt;property id=&quot;20300&quot; value=&quot;Slide 17 - &amp;quot;Section 3: Planning, Programming and Assessing&amp;quot;&quot;/&gt;&lt;property id=&quot;20307&quot; value=&quot;273&quot;/&gt;&lt;/object&gt;&lt;object type=&quot;3&quot; unique_id=&quot;10015&quot;&gt;&lt;property id=&quot;20148&quot; value=&quot;5&quot;/&gt;&lt;property id=&quot;20300&quot; value=&quot;Slide 21 - &amp;quot;Section 4: Glossary&amp;quot;&quot;/&gt;&lt;property id=&quot;20307&quot; value=&quot;274&quot;/&gt;&lt;/object&gt;&lt;object type=&quot;3&quot; unique_id=&quot;10017&quot;&gt;&lt;property id=&quot;20148&quot; value=&quot;5&quot;/&gt;&lt;property id=&quot;20300&quot; value=&quot;Slide 23 - &amp;quot;Applying the English Framework&amp;#x0D;&amp;#x0A; Nina&amp;quot;&quot;/&gt;&lt;property id=&quot;20307&quot; value=&quot;266&quot;/&gt;&lt;/object&gt;&lt;object type=&quot;3&quot; unique_id=&quot;10021&quot;&gt;&lt;property id=&quot;20148&quot; value=&quot;5&quot;/&gt;&lt;property id=&quot;20300&quot; value=&quot;Slide 32&quot;/&gt;&lt;property id=&quot;20307&quot; value=&quot;268&quot;/&gt;&lt;/object&gt;&lt;object type=&quot;3&quot; unique_id=&quot;10023&quot;&gt;&lt;property id=&quot;20148&quot; value=&quot;5&quot;/&gt;&lt;property id=&quot;20300&quot; value=&quot;Slide 15 - &amp;quot;Section 2: The English Learning Continuum&amp;quot;&quot;/&gt;&lt;property id=&quot;20307&quot; value=&quot;280&quot;/&gt;&lt;/object&gt;&lt;object type=&quot;3&quot; unique_id=&quot;10024&quot;&gt;&lt;property id=&quot;20148&quot; value=&quot;5&quot;/&gt;&lt;property id=&quot;20300&quot; value=&quot;Slide 22 - &amp;quot;Section 5: Appendix&amp;quot;&quot;/&gt;&lt;property id=&quot;20307&quot; value=&quot;281&quot;/&gt;&lt;/object&gt;&lt;object type=&quot;3&quot; unique_id=&quot;10030&quot;&gt;&lt;property id=&quot;20148&quot; value=&quot;5&quot;/&gt;&lt;property id=&quot;20300&quot; value=&quot;Slide 5 - &amp;quot;English Framework Overview &amp;#x0D;&amp;#x0A;Developmental Stages within the Document&amp;quot;&quot;/&gt;&lt;property id=&quot;20307&quot; value=&quot;283&quot;/&gt;&lt;/object&gt;&lt;object type=&quot;3&quot; unique_id=&quot;10031&quot;&gt;&lt;property id=&quot;20148&quot; value=&quot;5&quot;/&gt;&lt;property id=&quot;20300&quot; value=&quot;Slide 7 - &amp;quot;English Framework Overview&amp;#x0D;&amp;#x0A;Developmental Stages within the Document cont.&amp;quot;&quot;/&gt;&lt;property id=&quot;20307&quot; value=&quot;284&quot;/&gt;&lt;/object&gt;&lt;object type=&quot;3&quot; unique_id=&quot;10032&quot;&gt;&lt;property id=&quot;20148&quot; value=&quot;5&quot;/&gt;&lt;property id=&quot;20300&quot; value=&quot;Slide 8 - &amp;quot;English Framework Overview&amp;#x0D;&amp;#x0A;Developmental Stages within the Document cont.&amp;quot;&quot;/&gt;&lt;property id=&quot;20307&quot; value=&quot;282&quot;/&gt;&lt;/object&gt;&lt;object type=&quot;3&quot; unique_id=&quot;10033&quot;&gt;&lt;property id=&quot;20148&quot; value=&quot;5&quot;/&gt;&lt;property id=&quot;20300&quot; value=&quot;Slide 9 - &amp;quot;English Framework Overview &amp;#x0D;&amp;#x0A;Developmental Stages within the Document cont.&amp;quot;&quot;/&gt;&lt;property id=&quot;20307&quot; value=&quot;285&quot;/&gt;&lt;/object&gt;&lt;object type=&quot;3&quot; unique_id=&quot;10034&quot;&gt;&lt;property id=&quot;20148&quot; value=&quot;5&quot;/&gt;&lt;property id=&quot;20300&quot; value=&quot;Slide 14 - &amp;quot;Section 2: The English Learning Continuum&amp;quot;&quot;/&gt;&lt;property id=&quot;20307&quot; value=&quot;286&quot;/&gt;&lt;/object&gt;&lt;object type=&quot;3&quot; unique_id=&quot;10035&quot;&gt;&lt;property id=&quot;20148&quot; value=&quot;5&quot;/&gt;&lt;property id=&quot;20300&quot; value=&quot;Slide 18 - &amp;quot;Section 3: Planning, Programming and Assessing cont.&amp;quot;&quot;/&gt;&lt;property id=&quot;20307&quot; value=&quot;293&quot;/&gt;&lt;/object&gt;&lt;object type=&quot;3&quot; unique_id=&quot;10036&quot;&gt;&lt;property id=&quot;20148&quot; value=&quot;5&quot;/&gt;&lt;property id=&quot;20300&quot; value=&quot;Slide 19 - &amp;quot;Section 3: Planning, Programming and Assessing cont.&amp;quot;&quot;/&gt;&lt;property id=&quot;20307&quot; value=&quot;294&quot;/&gt;&lt;/object&gt;&lt;object type=&quot;3&quot; unique_id=&quot;10037&quot;&gt;&lt;property id=&quot;20148&quot; value=&quot;5&quot;/&gt;&lt;property id=&quot;20300&quot; value=&quot;Slide 20 - &amp;quot;Section 3: Planning, Programming and Assessing cont.&amp;quot;&quot;/&gt;&lt;property id=&quot;20307&quot; value=&quot;295&quot;/&gt;&lt;/object&gt;&lt;object type=&quot;3&quot; unique_id=&quot;10038&quot;&gt;&lt;property id=&quot;20148&quot; value=&quot;5&quot;/&gt;&lt;property id=&quot;20300&quot; value=&quot;Slide 24 - &amp;quot;The Teaching and Learning Cycle&amp;quot;&quot;/&gt;&lt;property id=&quot;20307&quot; value=&quot;298&quot;/&gt;&lt;/object&gt;&lt;object type=&quot;3&quot; unique_id=&quot;10039&quot;&gt;&lt;property id=&quot;20148&quot; value=&quot;5&quot;/&gt;&lt;property id=&quot;20300&quot; value=&quot;Slide 25&quot;/&gt;&lt;property id=&quot;20307&quot; value=&quot;288&quot;/&gt;&lt;/object&gt;&lt;object type=&quot;3&quot; unique_id=&quot;10040&quot;&gt;&lt;property id=&quot;20148&quot; value=&quot;5&quot;/&gt;&lt;property id=&quot;20300&quot; value=&quot;Slide 26&quot;/&gt;&lt;property id=&quot;20307&quot; value=&quot;287&quot;/&gt;&lt;/object&gt;&lt;object type=&quot;3&quot; unique_id=&quot;10041&quot;&gt;&lt;property id=&quot;20148&quot; value=&quot;5&quot;/&gt;&lt;property id=&quot;20300&quot; value=&quot;Slide 27&quot;/&gt;&lt;property id=&quot;20307&quot; value=&quot;289&quot;/&gt;&lt;/object&gt;&lt;object type=&quot;3&quot; unique_id=&quot;10042&quot;&gt;&lt;property id=&quot;20148&quot; value=&quot;5&quot;/&gt;&lt;property id=&quot;20300&quot; value=&quot;Slide 28&quot;/&gt;&lt;property id=&quot;20307&quot; value=&quot;290&quot;/&gt;&lt;/object&gt;&lt;object type=&quot;3&quot; unique_id=&quot;10043&quot;&gt;&lt;property id=&quot;20148&quot; value=&quot;5&quot;/&gt;&lt;property id=&quot;20300&quot; value=&quot;Slide 29&quot;/&gt;&lt;property id=&quot;20307&quot; value=&quot;291&quot;/&gt;&lt;/object&gt;&lt;object type=&quot;3&quot; unique_id=&quot;10044&quot;&gt;&lt;property id=&quot;20148&quot; value=&quot;5&quot;/&gt;&lt;property id=&quot;20300&quot; value=&quot;Slide 30 - &amp;quot;The &amp;#x0D;&amp;#x0A;Every Student Website&amp;quot;&quot;/&gt;&lt;property id=&quot;20307&quot; value=&quot;296&quot;/&gt;&lt;/object&gt;&lt;object type=&quot;3&quot; unique_id=&quot;10046&quot;&gt;&lt;property id=&quot;20148&quot; value=&quot;5&quot;/&gt;&lt;property id=&quot;20300&quot; value=&quot;Slide 31 - &amp;quot;Accessing the Every Student Website&amp;quot;&quot;/&gt;&lt;property id=&quot;20307&quot; value=&quot;300&quot;/&gt;&lt;/object&gt;&lt;/object&gt;&lt;/object&gt;&lt;/database&gt;"/>
  <p:tag name="SECTOMILLISECCONVERTED" val="1"/>
</p:tagLst>
</file>

<file path=ppt/theme/theme1.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TC101972873[[fn=Summer]]</Template>
  <TotalTime>2425</TotalTime>
  <Words>2893</Words>
  <Application>Microsoft Macintosh PowerPoint</Application>
  <PresentationFormat>On-screen Show (4:3)</PresentationFormat>
  <Paragraphs>210</Paragraphs>
  <Slides>23</Slides>
  <Notes>20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Summer</vt:lpstr>
      <vt:lpstr>PowerPoint Presentation</vt:lpstr>
      <vt:lpstr>Outline of the Session</vt:lpstr>
      <vt:lpstr>English Framework Overview  </vt:lpstr>
      <vt:lpstr>Layout of the English Framework</vt:lpstr>
      <vt:lpstr>Purpose of the Document </vt:lpstr>
      <vt:lpstr>Links to the Curriculum </vt:lpstr>
      <vt:lpstr>Section 1: Introduction</vt:lpstr>
      <vt:lpstr>Understanding the English Framework</vt:lpstr>
      <vt:lpstr>Communication and English</vt:lpstr>
      <vt:lpstr>Receptive Communication  (the receiving of a message)</vt:lpstr>
      <vt:lpstr>Expressive Communication (the sending of a message) </vt:lpstr>
      <vt:lpstr>Pragmatic Functions (the purpose of language) </vt:lpstr>
      <vt:lpstr>Communication and Behaviour  All student behaviour should be considered to be potentially communicative regardless of the level of complexity.  </vt:lpstr>
      <vt:lpstr>PowerPoint Presentation</vt:lpstr>
      <vt:lpstr>Communication and Autism Spectrum Disorder</vt:lpstr>
      <vt:lpstr>Communication and Autism Spectrum Disorder</vt:lpstr>
      <vt:lpstr>Developmental Stages of Learning</vt:lpstr>
      <vt:lpstr>English Framework Overview  Developmental Stages within the Document cont.</vt:lpstr>
      <vt:lpstr>English Framework Overview Developmental Stages within the Document cont.</vt:lpstr>
      <vt:lpstr>English Framework Overview Developmental Stages within the Document cont.</vt:lpstr>
      <vt:lpstr>English Framework Overview  Developmental Stages within the Document cont.</vt:lpstr>
      <vt:lpstr>The Teaching and Learning Cycle</vt:lpstr>
      <vt:lpstr>SMART Goals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Literacy Framework</dc:title>
  <dc:creator>Isabel</dc:creator>
  <cp:lastModifiedBy>Pamela Carter</cp:lastModifiedBy>
  <cp:revision>201</cp:revision>
  <cp:lastPrinted>2013-05-22T03:28:06Z</cp:lastPrinted>
  <dcterms:created xsi:type="dcterms:W3CDTF">2013-04-09T00:18:35Z</dcterms:created>
  <dcterms:modified xsi:type="dcterms:W3CDTF">2013-11-26T01:27:23Z</dcterms:modified>
</cp:coreProperties>
</file>